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5" r:id="rId2"/>
    <p:sldId id="263" r:id="rId3"/>
    <p:sldId id="264" r:id="rId4"/>
    <p:sldId id="302" r:id="rId5"/>
    <p:sldId id="303" r:id="rId6"/>
    <p:sldId id="267" r:id="rId7"/>
    <p:sldId id="304" r:id="rId8"/>
    <p:sldId id="305" r:id="rId9"/>
    <p:sldId id="270" r:id="rId10"/>
    <p:sldId id="330" r:id="rId11"/>
    <p:sldId id="331" r:id="rId12"/>
    <p:sldId id="313" r:id="rId13"/>
    <p:sldId id="274" r:id="rId14"/>
    <p:sldId id="275" r:id="rId15"/>
    <p:sldId id="326" r:id="rId16"/>
    <p:sldId id="280" r:id="rId17"/>
    <p:sldId id="281" r:id="rId18"/>
    <p:sldId id="282" r:id="rId19"/>
    <p:sldId id="306" r:id="rId20"/>
    <p:sldId id="286" r:id="rId21"/>
    <p:sldId id="310" r:id="rId22"/>
    <p:sldId id="327" r:id="rId23"/>
    <p:sldId id="328" r:id="rId24"/>
    <p:sldId id="299" r:id="rId25"/>
    <p:sldId id="300" r:id="rId26"/>
    <p:sldId id="301" r:id="rId27"/>
  </p:sldIdLst>
  <p:sldSz cx="9144000" cy="6858000" type="screen4x3"/>
  <p:notesSz cx="6807200" cy="99393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BBB"/>
    <a:srgbClr val="DE7B18"/>
    <a:srgbClr val="66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p:cViewPr>
        <p:scale>
          <a:sx n="78" d="100"/>
          <a:sy n="78" d="100"/>
        </p:scale>
        <p:origin x="-1747"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455B0-B103-4456-9866-8D3FD5609D9B}" type="doc">
      <dgm:prSet loTypeId="urn:microsoft.com/office/officeart/2005/8/layout/vList3#1" loCatId="list" qsTypeId="urn:microsoft.com/office/officeart/2005/8/quickstyle/3d3" qsCatId="3D" csTypeId="urn:microsoft.com/office/officeart/2005/8/colors/colorful1#1" csCatId="colorful" phldr="1"/>
      <dgm:spPr/>
    </dgm:pt>
    <dgm:pt modelId="{1670159F-0C73-43A1-A790-B46F153E0E92}">
      <dgm:prSet phldrT="[文字]"/>
      <dgm:spPr/>
      <dgm:t>
        <a:bodyPr/>
        <a:lstStyle/>
        <a:p>
          <a:r>
            <a:rPr lang="zh-TW" altLang="en-US" b="0" dirty="0" smtClean="0">
              <a:solidFill>
                <a:schemeClr val="bg1"/>
              </a:solidFill>
              <a:latin typeface="微軟正黑體" pitchFamily="34" charset="-120"/>
              <a:ea typeface="微軟正黑體" pitchFamily="34" charset="-120"/>
            </a:rPr>
            <a:t>計畫目標</a:t>
          </a:r>
          <a:endParaRPr lang="en-US" altLang="zh-TW" b="0" dirty="0" smtClean="0">
            <a:solidFill>
              <a:schemeClr val="bg1"/>
            </a:solidFill>
            <a:latin typeface="微軟正黑體" pitchFamily="34" charset="-120"/>
            <a:ea typeface="微軟正黑體" pitchFamily="34" charset="-120"/>
          </a:endParaRPr>
        </a:p>
      </dgm:t>
    </dgm:pt>
    <dgm:pt modelId="{6B71353D-0A08-4C8D-B84F-8A37ACD4A50D}" type="parTrans" cxnId="{72263ED1-62ED-4754-A6D8-B8A43D11BC3C}">
      <dgm:prSet/>
      <dgm:spPr/>
      <dgm:t>
        <a:bodyPr/>
        <a:lstStyle/>
        <a:p>
          <a:endParaRPr lang="zh-TW" altLang="en-US" b="0">
            <a:solidFill>
              <a:schemeClr val="bg1"/>
            </a:solidFill>
            <a:latin typeface="微軟正黑體" pitchFamily="34" charset="-120"/>
            <a:ea typeface="微軟正黑體" pitchFamily="34" charset="-120"/>
          </a:endParaRPr>
        </a:p>
      </dgm:t>
    </dgm:pt>
    <dgm:pt modelId="{F96C898B-80BE-4E3F-B719-7AFC65AEB3CD}" type="sibTrans" cxnId="{72263ED1-62ED-4754-A6D8-B8A43D11BC3C}">
      <dgm:prSet/>
      <dgm:spPr/>
      <dgm:t>
        <a:bodyPr/>
        <a:lstStyle/>
        <a:p>
          <a:endParaRPr lang="zh-TW" altLang="en-US" b="0">
            <a:solidFill>
              <a:schemeClr val="bg1"/>
            </a:solidFill>
            <a:latin typeface="微軟正黑體" pitchFamily="34" charset="-120"/>
            <a:ea typeface="微軟正黑體" pitchFamily="34" charset="-120"/>
          </a:endParaRPr>
        </a:p>
      </dgm:t>
    </dgm:pt>
    <dgm:pt modelId="{71EBE2AE-F938-4A2D-97DC-672CD6E2F583}">
      <dgm:prSet phldrT="[文字]"/>
      <dgm:spPr/>
      <dgm:t>
        <a:bodyPr/>
        <a:lstStyle/>
        <a:p>
          <a:r>
            <a:rPr lang="zh-TW" altLang="en-US" b="0" dirty="0" smtClean="0">
              <a:solidFill>
                <a:schemeClr val="bg1"/>
              </a:solidFill>
              <a:latin typeface="微軟正黑體" pitchFamily="34" charset="-120"/>
              <a:ea typeface="微軟正黑體" pitchFamily="34" charset="-120"/>
            </a:rPr>
            <a:t>審查流程</a:t>
          </a:r>
          <a:endParaRPr lang="zh-TW" altLang="en-US" b="0" dirty="0">
            <a:solidFill>
              <a:schemeClr val="bg1"/>
            </a:solidFill>
            <a:latin typeface="微軟正黑體" pitchFamily="34" charset="-120"/>
            <a:ea typeface="微軟正黑體" pitchFamily="34" charset="-120"/>
          </a:endParaRPr>
        </a:p>
      </dgm:t>
    </dgm:pt>
    <dgm:pt modelId="{ADFAB7CC-DD64-4A55-AF96-928C8528FB64}" type="parTrans" cxnId="{F1F2E508-06C3-45B9-B281-4BE93783F734}">
      <dgm:prSet/>
      <dgm:spPr/>
      <dgm:t>
        <a:bodyPr/>
        <a:lstStyle/>
        <a:p>
          <a:endParaRPr lang="zh-TW" altLang="en-US" b="0">
            <a:solidFill>
              <a:schemeClr val="bg1"/>
            </a:solidFill>
            <a:latin typeface="微軟正黑體" pitchFamily="34" charset="-120"/>
            <a:ea typeface="微軟正黑體" pitchFamily="34" charset="-120"/>
          </a:endParaRPr>
        </a:p>
      </dgm:t>
    </dgm:pt>
    <dgm:pt modelId="{D862F5B9-C52E-4068-BB15-629F58604A79}" type="sibTrans" cxnId="{F1F2E508-06C3-45B9-B281-4BE93783F734}">
      <dgm:prSet/>
      <dgm:spPr/>
      <dgm:t>
        <a:bodyPr/>
        <a:lstStyle/>
        <a:p>
          <a:endParaRPr lang="zh-TW" altLang="en-US" b="0">
            <a:solidFill>
              <a:schemeClr val="bg1"/>
            </a:solidFill>
            <a:latin typeface="微軟正黑體" pitchFamily="34" charset="-120"/>
            <a:ea typeface="微軟正黑體" pitchFamily="34" charset="-120"/>
          </a:endParaRPr>
        </a:p>
      </dgm:t>
    </dgm:pt>
    <dgm:pt modelId="{A1A3ED55-3A9E-4C53-8FEB-E06A8674CEA8}">
      <dgm:prSet phldrT="[文字]"/>
      <dgm:spPr/>
      <dgm:t>
        <a:bodyPr/>
        <a:lstStyle/>
        <a:p>
          <a:r>
            <a:rPr lang="zh-TW" altLang="en-US" b="0" dirty="0" smtClean="0">
              <a:solidFill>
                <a:schemeClr val="bg1"/>
              </a:solidFill>
              <a:latin typeface="微軟正黑體" pitchFamily="34" charset="-120"/>
              <a:ea typeface="微軟正黑體" pitchFamily="34" charset="-120"/>
            </a:rPr>
            <a:t>申請方式及計畫格式</a:t>
          </a:r>
          <a:endParaRPr lang="zh-TW" altLang="en-US" b="0" dirty="0">
            <a:solidFill>
              <a:schemeClr val="bg1"/>
            </a:solidFill>
            <a:latin typeface="微軟正黑體" pitchFamily="34" charset="-120"/>
            <a:ea typeface="微軟正黑體" pitchFamily="34" charset="-120"/>
          </a:endParaRPr>
        </a:p>
      </dgm:t>
    </dgm:pt>
    <dgm:pt modelId="{9A50CC7C-F38A-40E1-839A-D8482109150F}" type="parTrans" cxnId="{C2BCE241-43BF-4740-A7EF-90FEF030403D}">
      <dgm:prSet/>
      <dgm:spPr/>
      <dgm:t>
        <a:bodyPr/>
        <a:lstStyle/>
        <a:p>
          <a:endParaRPr lang="zh-TW" altLang="en-US" b="0">
            <a:solidFill>
              <a:schemeClr val="bg1"/>
            </a:solidFill>
            <a:latin typeface="微軟正黑體" pitchFamily="34" charset="-120"/>
            <a:ea typeface="微軟正黑體" pitchFamily="34" charset="-120"/>
          </a:endParaRPr>
        </a:p>
      </dgm:t>
    </dgm:pt>
    <dgm:pt modelId="{2EB44FD4-B524-401E-BAA3-C704E9B4BDC5}" type="sibTrans" cxnId="{C2BCE241-43BF-4740-A7EF-90FEF030403D}">
      <dgm:prSet/>
      <dgm:spPr/>
      <dgm:t>
        <a:bodyPr/>
        <a:lstStyle/>
        <a:p>
          <a:endParaRPr lang="zh-TW" altLang="en-US" b="0">
            <a:solidFill>
              <a:schemeClr val="bg1"/>
            </a:solidFill>
            <a:latin typeface="微軟正黑體" pitchFamily="34" charset="-120"/>
            <a:ea typeface="微軟正黑體" pitchFamily="34" charset="-120"/>
          </a:endParaRPr>
        </a:p>
      </dgm:t>
    </dgm:pt>
    <dgm:pt modelId="{7908C8E5-3A6E-4E9E-88AE-86E8DDCE60EC}">
      <dgm:prSet phldrT="[文字]"/>
      <dgm:spPr/>
      <dgm:t>
        <a:bodyPr/>
        <a:lstStyle/>
        <a:p>
          <a:r>
            <a:rPr lang="zh-TW" altLang="en-US" b="0" smtClean="0">
              <a:solidFill>
                <a:schemeClr val="bg1"/>
              </a:solidFill>
              <a:latin typeface="微軟正黑體" pitchFamily="34" charset="-120"/>
              <a:ea typeface="微軟正黑體" pitchFamily="34" charset="-120"/>
            </a:rPr>
            <a:t>計畫簡介</a:t>
          </a:r>
          <a:endParaRPr lang="en-US" altLang="zh-TW" b="0" dirty="0" smtClean="0">
            <a:solidFill>
              <a:schemeClr val="bg1"/>
            </a:solidFill>
            <a:latin typeface="微軟正黑體" pitchFamily="34" charset="-120"/>
            <a:ea typeface="微軟正黑體" pitchFamily="34" charset="-120"/>
          </a:endParaRPr>
        </a:p>
      </dgm:t>
    </dgm:pt>
    <dgm:pt modelId="{689C7649-29C0-4FC7-8924-C6675D66063F}" type="parTrans" cxnId="{9EF8DA31-1F19-4CCB-9DD1-CAD011BF7E2C}">
      <dgm:prSet/>
      <dgm:spPr/>
      <dgm:t>
        <a:bodyPr/>
        <a:lstStyle/>
        <a:p>
          <a:endParaRPr lang="zh-TW" altLang="en-US" b="0">
            <a:solidFill>
              <a:schemeClr val="bg1"/>
            </a:solidFill>
            <a:latin typeface="微軟正黑體" pitchFamily="34" charset="-120"/>
            <a:ea typeface="微軟正黑體" pitchFamily="34" charset="-120"/>
          </a:endParaRPr>
        </a:p>
      </dgm:t>
    </dgm:pt>
    <dgm:pt modelId="{28BAF160-2853-426C-A6FF-D9F38EE1BE14}" type="sibTrans" cxnId="{9EF8DA31-1F19-4CCB-9DD1-CAD011BF7E2C}">
      <dgm:prSet/>
      <dgm:spPr/>
      <dgm:t>
        <a:bodyPr/>
        <a:lstStyle/>
        <a:p>
          <a:endParaRPr lang="zh-TW" altLang="en-US" b="0">
            <a:solidFill>
              <a:schemeClr val="bg1"/>
            </a:solidFill>
            <a:latin typeface="微軟正黑體" pitchFamily="34" charset="-120"/>
            <a:ea typeface="微軟正黑體" pitchFamily="34" charset="-120"/>
          </a:endParaRPr>
        </a:p>
      </dgm:t>
    </dgm:pt>
    <dgm:pt modelId="{E4CB7EB1-465B-4E6C-A1EB-92A0E18E6333}">
      <dgm:prSet phldrT="[文字]"/>
      <dgm:spPr/>
      <dgm:t>
        <a:bodyPr/>
        <a:lstStyle/>
        <a:p>
          <a:r>
            <a:rPr lang="zh-TW" altLang="en-US" b="0" dirty="0" smtClean="0">
              <a:solidFill>
                <a:schemeClr val="bg1"/>
              </a:solidFill>
              <a:latin typeface="微軟正黑體" pitchFamily="34" charset="-120"/>
              <a:ea typeface="微軟正黑體" pitchFamily="34" charset="-120"/>
            </a:rPr>
            <a:t>審查方式</a:t>
          </a:r>
          <a:endParaRPr lang="zh-TW" altLang="en-US" b="0" dirty="0">
            <a:solidFill>
              <a:schemeClr val="bg1"/>
            </a:solidFill>
            <a:latin typeface="微軟正黑體" pitchFamily="34" charset="-120"/>
            <a:ea typeface="微軟正黑體" pitchFamily="34" charset="-120"/>
          </a:endParaRPr>
        </a:p>
      </dgm:t>
    </dgm:pt>
    <dgm:pt modelId="{043ED0BA-CB6B-4BB1-88AC-AD6379F39A71}" type="parTrans" cxnId="{7A6729CD-ECAC-415D-9B02-3D19C20E8424}">
      <dgm:prSet/>
      <dgm:spPr/>
      <dgm:t>
        <a:bodyPr/>
        <a:lstStyle/>
        <a:p>
          <a:endParaRPr lang="zh-TW" altLang="en-US" b="0">
            <a:solidFill>
              <a:schemeClr val="bg1"/>
            </a:solidFill>
            <a:latin typeface="微軟正黑體" pitchFamily="34" charset="-120"/>
            <a:ea typeface="微軟正黑體" pitchFamily="34" charset="-120"/>
          </a:endParaRPr>
        </a:p>
      </dgm:t>
    </dgm:pt>
    <dgm:pt modelId="{6688F58A-85F3-4F93-A5BD-55648A50D36C}" type="sibTrans" cxnId="{7A6729CD-ECAC-415D-9B02-3D19C20E8424}">
      <dgm:prSet/>
      <dgm:spPr/>
      <dgm:t>
        <a:bodyPr/>
        <a:lstStyle/>
        <a:p>
          <a:endParaRPr lang="zh-TW" altLang="en-US" b="0">
            <a:solidFill>
              <a:schemeClr val="bg1"/>
            </a:solidFill>
            <a:latin typeface="微軟正黑體" pitchFamily="34" charset="-120"/>
            <a:ea typeface="微軟正黑體" pitchFamily="34" charset="-120"/>
          </a:endParaRPr>
        </a:p>
      </dgm:t>
    </dgm:pt>
    <dgm:pt modelId="{3EC471DD-AA96-4743-85E8-D4AECCEFDA49}">
      <dgm:prSet phldrT="[文字]"/>
      <dgm:spPr/>
      <dgm:t>
        <a:bodyPr/>
        <a:lstStyle/>
        <a:p>
          <a:r>
            <a:rPr lang="zh-TW" altLang="en-US" b="0" dirty="0" smtClean="0">
              <a:solidFill>
                <a:schemeClr val="bg1"/>
              </a:solidFill>
              <a:latin typeface="微軟正黑體" pitchFamily="34" charset="-120"/>
              <a:ea typeface="微軟正黑體" pitchFamily="34" charset="-120"/>
            </a:rPr>
            <a:t>經費相關規定</a:t>
          </a:r>
          <a:endParaRPr lang="zh-TW" altLang="en-US" b="0" dirty="0">
            <a:solidFill>
              <a:schemeClr val="bg1"/>
            </a:solidFill>
            <a:latin typeface="微軟正黑體" pitchFamily="34" charset="-120"/>
            <a:ea typeface="微軟正黑體" pitchFamily="34" charset="-120"/>
          </a:endParaRPr>
        </a:p>
      </dgm:t>
    </dgm:pt>
    <dgm:pt modelId="{2CC5FD27-1B3A-41BD-BAFB-B04E2E414FFA}" type="parTrans" cxnId="{91C522E7-2DE2-4BFF-9865-490492E0EBA5}">
      <dgm:prSet/>
      <dgm:spPr/>
      <dgm:t>
        <a:bodyPr/>
        <a:lstStyle/>
        <a:p>
          <a:endParaRPr lang="zh-TW" altLang="en-US" b="0">
            <a:solidFill>
              <a:schemeClr val="bg1"/>
            </a:solidFill>
            <a:latin typeface="微軟正黑體" pitchFamily="34" charset="-120"/>
            <a:ea typeface="微軟正黑體" pitchFamily="34" charset="-120"/>
          </a:endParaRPr>
        </a:p>
      </dgm:t>
    </dgm:pt>
    <dgm:pt modelId="{B62E46CA-5C2B-43A3-B900-24C09A42B409}" type="sibTrans" cxnId="{91C522E7-2DE2-4BFF-9865-490492E0EBA5}">
      <dgm:prSet/>
      <dgm:spPr/>
      <dgm:t>
        <a:bodyPr/>
        <a:lstStyle/>
        <a:p>
          <a:endParaRPr lang="zh-TW" altLang="en-US" b="0">
            <a:solidFill>
              <a:schemeClr val="bg1"/>
            </a:solidFill>
            <a:latin typeface="微軟正黑體" pitchFamily="34" charset="-120"/>
            <a:ea typeface="微軟正黑體" pitchFamily="34" charset="-120"/>
          </a:endParaRPr>
        </a:p>
      </dgm:t>
    </dgm:pt>
    <dgm:pt modelId="{368920E3-BA59-490B-A6AC-C20A159E0AC3}" type="pres">
      <dgm:prSet presAssocID="{C38455B0-B103-4456-9866-8D3FD5609D9B}" presName="linearFlow" presStyleCnt="0">
        <dgm:presLayoutVars>
          <dgm:dir/>
          <dgm:resizeHandles val="exact"/>
        </dgm:presLayoutVars>
      </dgm:prSet>
      <dgm:spPr/>
    </dgm:pt>
    <dgm:pt modelId="{CD240CE9-FF9E-4FEC-9D86-35146F09486B}" type="pres">
      <dgm:prSet presAssocID="{1670159F-0C73-43A1-A790-B46F153E0E92}" presName="composite" presStyleCnt="0"/>
      <dgm:spPr/>
    </dgm:pt>
    <dgm:pt modelId="{9CBF126E-DF87-43F9-8A7A-A070D7A7E4CF}" type="pres">
      <dgm:prSet presAssocID="{1670159F-0C73-43A1-A790-B46F153E0E92}" presName="imgShp" presStyleLbl="fgImgPlace1" presStyleIdx="0" presStyleCnt="6"/>
      <dgm:spPr/>
    </dgm:pt>
    <dgm:pt modelId="{6A4552FD-DA98-48A4-900F-4F79E27EA17D}" type="pres">
      <dgm:prSet presAssocID="{1670159F-0C73-43A1-A790-B46F153E0E92}" presName="txShp" presStyleLbl="node1" presStyleIdx="0" presStyleCnt="6">
        <dgm:presLayoutVars>
          <dgm:bulletEnabled val="1"/>
        </dgm:presLayoutVars>
      </dgm:prSet>
      <dgm:spPr/>
      <dgm:t>
        <a:bodyPr/>
        <a:lstStyle/>
        <a:p>
          <a:endParaRPr lang="zh-TW" altLang="en-US"/>
        </a:p>
      </dgm:t>
    </dgm:pt>
    <dgm:pt modelId="{5F1C6182-D089-48C6-8BB3-6B41CD9411CC}" type="pres">
      <dgm:prSet presAssocID="{F96C898B-80BE-4E3F-B719-7AFC65AEB3CD}" presName="spacing" presStyleCnt="0"/>
      <dgm:spPr/>
    </dgm:pt>
    <dgm:pt modelId="{ED0F8571-946B-49E8-BA1B-0269172DEC6C}" type="pres">
      <dgm:prSet presAssocID="{7908C8E5-3A6E-4E9E-88AE-86E8DDCE60EC}" presName="composite" presStyleCnt="0"/>
      <dgm:spPr/>
    </dgm:pt>
    <dgm:pt modelId="{302900B1-0519-49E5-BF9B-EAB3FE241A0C}" type="pres">
      <dgm:prSet presAssocID="{7908C8E5-3A6E-4E9E-88AE-86E8DDCE60EC}" presName="imgShp" presStyleLbl="fgImgPlace1" presStyleIdx="1" presStyleCnt="6"/>
      <dgm:spPr/>
    </dgm:pt>
    <dgm:pt modelId="{7B78B158-D8D5-4F03-8765-551EB6F82C22}" type="pres">
      <dgm:prSet presAssocID="{7908C8E5-3A6E-4E9E-88AE-86E8DDCE60EC}" presName="txShp" presStyleLbl="node1" presStyleIdx="1" presStyleCnt="6">
        <dgm:presLayoutVars>
          <dgm:bulletEnabled val="1"/>
        </dgm:presLayoutVars>
      </dgm:prSet>
      <dgm:spPr/>
      <dgm:t>
        <a:bodyPr/>
        <a:lstStyle/>
        <a:p>
          <a:endParaRPr lang="zh-TW" altLang="en-US"/>
        </a:p>
      </dgm:t>
    </dgm:pt>
    <dgm:pt modelId="{F111BFD6-68B1-451A-9C5D-5C64B53667E8}" type="pres">
      <dgm:prSet presAssocID="{28BAF160-2853-426C-A6FF-D9F38EE1BE14}" presName="spacing" presStyleCnt="0"/>
      <dgm:spPr/>
    </dgm:pt>
    <dgm:pt modelId="{C6D079F9-B83E-46D6-ABFB-1A3FB28267CF}" type="pres">
      <dgm:prSet presAssocID="{71EBE2AE-F938-4A2D-97DC-672CD6E2F583}" presName="composite" presStyleCnt="0"/>
      <dgm:spPr/>
    </dgm:pt>
    <dgm:pt modelId="{84A06282-B991-4A94-ABE1-D69F39A6D7AF}" type="pres">
      <dgm:prSet presAssocID="{71EBE2AE-F938-4A2D-97DC-672CD6E2F583}" presName="imgShp" presStyleLbl="fgImgPlace1" presStyleIdx="2" presStyleCnt="6"/>
      <dgm:spPr/>
    </dgm:pt>
    <dgm:pt modelId="{B0CBC7AF-D863-4322-AA1D-86757F90E40F}" type="pres">
      <dgm:prSet presAssocID="{71EBE2AE-F938-4A2D-97DC-672CD6E2F583}" presName="txShp" presStyleLbl="node1" presStyleIdx="2" presStyleCnt="6">
        <dgm:presLayoutVars>
          <dgm:bulletEnabled val="1"/>
        </dgm:presLayoutVars>
      </dgm:prSet>
      <dgm:spPr/>
      <dgm:t>
        <a:bodyPr/>
        <a:lstStyle/>
        <a:p>
          <a:endParaRPr lang="zh-TW" altLang="en-US"/>
        </a:p>
      </dgm:t>
    </dgm:pt>
    <dgm:pt modelId="{86F9E9B0-317C-4BBE-9BCF-7475ECF6B446}" type="pres">
      <dgm:prSet presAssocID="{D862F5B9-C52E-4068-BB15-629F58604A79}" presName="spacing" presStyleCnt="0"/>
      <dgm:spPr/>
    </dgm:pt>
    <dgm:pt modelId="{9E42372D-E99C-46CA-BDF1-A4ED0E21D601}" type="pres">
      <dgm:prSet presAssocID="{A1A3ED55-3A9E-4C53-8FEB-E06A8674CEA8}" presName="composite" presStyleCnt="0"/>
      <dgm:spPr/>
    </dgm:pt>
    <dgm:pt modelId="{E3D2AEE8-9D47-4ACC-9C34-9A920C7927E7}" type="pres">
      <dgm:prSet presAssocID="{A1A3ED55-3A9E-4C53-8FEB-E06A8674CEA8}" presName="imgShp" presStyleLbl="fgImgPlace1" presStyleIdx="3" presStyleCnt="6"/>
      <dgm:spPr/>
    </dgm:pt>
    <dgm:pt modelId="{0EFBAA3E-1256-4499-8CBE-CD6E13D620E2}" type="pres">
      <dgm:prSet presAssocID="{A1A3ED55-3A9E-4C53-8FEB-E06A8674CEA8}" presName="txShp" presStyleLbl="node1" presStyleIdx="3" presStyleCnt="6">
        <dgm:presLayoutVars>
          <dgm:bulletEnabled val="1"/>
        </dgm:presLayoutVars>
      </dgm:prSet>
      <dgm:spPr/>
      <dgm:t>
        <a:bodyPr/>
        <a:lstStyle/>
        <a:p>
          <a:endParaRPr lang="zh-TW" altLang="en-US"/>
        </a:p>
      </dgm:t>
    </dgm:pt>
    <dgm:pt modelId="{9F2CA318-D092-485B-8024-A25BF1B736D3}" type="pres">
      <dgm:prSet presAssocID="{2EB44FD4-B524-401E-BAA3-C704E9B4BDC5}" presName="spacing" presStyleCnt="0"/>
      <dgm:spPr/>
    </dgm:pt>
    <dgm:pt modelId="{BC3689BD-5E3F-4EE0-BD0F-D2A3838E5A74}" type="pres">
      <dgm:prSet presAssocID="{E4CB7EB1-465B-4E6C-A1EB-92A0E18E6333}" presName="composite" presStyleCnt="0"/>
      <dgm:spPr/>
    </dgm:pt>
    <dgm:pt modelId="{4F9EA8A7-849E-4AC4-9D6E-868DC3A4581B}" type="pres">
      <dgm:prSet presAssocID="{E4CB7EB1-465B-4E6C-A1EB-92A0E18E6333}" presName="imgShp" presStyleLbl="fgImgPlace1" presStyleIdx="4" presStyleCnt="6"/>
      <dgm:spPr/>
    </dgm:pt>
    <dgm:pt modelId="{84E0B66B-441B-4A6F-9D48-902F775C9694}" type="pres">
      <dgm:prSet presAssocID="{E4CB7EB1-465B-4E6C-A1EB-92A0E18E6333}" presName="txShp" presStyleLbl="node1" presStyleIdx="4" presStyleCnt="6">
        <dgm:presLayoutVars>
          <dgm:bulletEnabled val="1"/>
        </dgm:presLayoutVars>
      </dgm:prSet>
      <dgm:spPr/>
      <dgm:t>
        <a:bodyPr/>
        <a:lstStyle/>
        <a:p>
          <a:endParaRPr lang="zh-TW" altLang="en-US"/>
        </a:p>
      </dgm:t>
    </dgm:pt>
    <dgm:pt modelId="{4C85AE95-5115-46F3-B57A-A2C97DCDF8A8}" type="pres">
      <dgm:prSet presAssocID="{6688F58A-85F3-4F93-A5BD-55648A50D36C}" presName="spacing" presStyleCnt="0"/>
      <dgm:spPr/>
    </dgm:pt>
    <dgm:pt modelId="{02D9BC04-838F-49DC-816C-E3350AD51683}" type="pres">
      <dgm:prSet presAssocID="{3EC471DD-AA96-4743-85E8-D4AECCEFDA49}" presName="composite" presStyleCnt="0"/>
      <dgm:spPr/>
    </dgm:pt>
    <dgm:pt modelId="{22881915-BE01-4E45-A9E3-27924B6A6EC1}" type="pres">
      <dgm:prSet presAssocID="{3EC471DD-AA96-4743-85E8-D4AECCEFDA49}" presName="imgShp" presStyleLbl="fgImgPlace1" presStyleIdx="5" presStyleCnt="6"/>
      <dgm:spPr/>
    </dgm:pt>
    <dgm:pt modelId="{C6ADD13C-9319-4B71-B76E-147791E341DC}" type="pres">
      <dgm:prSet presAssocID="{3EC471DD-AA96-4743-85E8-D4AECCEFDA49}" presName="txShp" presStyleLbl="node1" presStyleIdx="5" presStyleCnt="6">
        <dgm:presLayoutVars>
          <dgm:bulletEnabled val="1"/>
        </dgm:presLayoutVars>
      </dgm:prSet>
      <dgm:spPr/>
      <dgm:t>
        <a:bodyPr/>
        <a:lstStyle/>
        <a:p>
          <a:endParaRPr lang="zh-TW" altLang="en-US"/>
        </a:p>
      </dgm:t>
    </dgm:pt>
  </dgm:ptLst>
  <dgm:cxnLst>
    <dgm:cxn modelId="{1F9BEC10-CE78-4A54-AC89-A0EE3CCC631A}" type="presOf" srcId="{3EC471DD-AA96-4743-85E8-D4AECCEFDA49}" destId="{C6ADD13C-9319-4B71-B76E-147791E341DC}" srcOrd="0" destOrd="0" presId="urn:microsoft.com/office/officeart/2005/8/layout/vList3#1"/>
    <dgm:cxn modelId="{D14223C2-D3FB-4AA4-9C4A-718EEFF7DDB7}" type="presOf" srcId="{A1A3ED55-3A9E-4C53-8FEB-E06A8674CEA8}" destId="{0EFBAA3E-1256-4499-8CBE-CD6E13D620E2}" srcOrd="0" destOrd="0" presId="urn:microsoft.com/office/officeart/2005/8/layout/vList3#1"/>
    <dgm:cxn modelId="{91C522E7-2DE2-4BFF-9865-490492E0EBA5}" srcId="{C38455B0-B103-4456-9866-8D3FD5609D9B}" destId="{3EC471DD-AA96-4743-85E8-D4AECCEFDA49}" srcOrd="5" destOrd="0" parTransId="{2CC5FD27-1B3A-41BD-BAFB-B04E2E414FFA}" sibTransId="{B62E46CA-5C2B-43A3-B900-24C09A42B409}"/>
    <dgm:cxn modelId="{1B7B862C-47A1-435D-A1A6-B84276757557}" type="presOf" srcId="{71EBE2AE-F938-4A2D-97DC-672CD6E2F583}" destId="{B0CBC7AF-D863-4322-AA1D-86757F90E40F}" srcOrd="0" destOrd="0" presId="urn:microsoft.com/office/officeart/2005/8/layout/vList3#1"/>
    <dgm:cxn modelId="{F1F2E508-06C3-45B9-B281-4BE93783F734}" srcId="{C38455B0-B103-4456-9866-8D3FD5609D9B}" destId="{71EBE2AE-F938-4A2D-97DC-672CD6E2F583}" srcOrd="2" destOrd="0" parTransId="{ADFAB7CC-DD64-4A55-AF96-928C8528FB64}" sibTransId="{D862F5B9-C52E-4068-BB15-629F58604A79}"/>
    <dgm:cxn modelId="{42B3E312-4597-40CD-AEF5-1A86323F6880}" type="presOf" srcId="{1670159F-0C73-43A1-A790-B46F153E0E92}" destId="{6A4552FD-DA98-48A4-900F-4F79E27EA17D}" srcOrd="0" destOrd="0" presId="urn:microsoft.com/office/officeart/2005/8/layout/vList3#1"/>
    <dgm:cxn modelId="{72263ED1-62ED-4754-A6D8-B8A43D11BC3C}" srcId="{C38455B0-B103-4456-9866-8D3FD5609D9B}" destId="{1670159F-0C73-43A1-A790-B46F153E0E92}" srcOrd="0" destOrd="0" parTransId="{6B71353D-0A08-4C8D-B84F-8A37ACD4A50D}" sibTransId="{F96C898B-80BE-4E3F-B719-7AFC65AEB3CD}"/>
    <dgm:cxn modelId="{C2BCE241-43BF-4740-A7EF-90FEF030403D}" srcId="{C38455B0-B103-4456-9866-8D3FD5609D9B}" destId="{A1A3ED55-3A9E-4C53-8FEB-E06A8674CEA8}" srcOrd="3" destOrd="0" parTransId="{9A50CC7C-F38A-40E1-839A-D8482109150F}" sibTransId="{2EB44FD4-B524-401E-BAA3-C704E9B4BDC5}"/>
    <dgm:cxn modelId="{E50B1967-F7D0-4B7C-A50B-4FDE375A4AF7}" type="presOf" srcId="{E4CB7EB1-465B-4E6C-A1EB-92A0E18E6333}" destId="{84E0B66B-441B-4A6F-9D48-902F775C9694}" srcOrd="0" destOrd="0" presId="urn:microsoft.com/office/officeart/2005/8/layout/vList3#1"/>
    <dgm:cxn modelId="{9EF8DA31-1F19-4CCB-9DD1-CAD011BF7E2C}" srcId="{C38455B0-B103-4456-9866-8D3FD5609D9B}" destId="{7908C8E5-3A6E-4E9E-88AE-86E8DDCE60EC}" srcOrd="1" destOrd="0" parTransId="{689C7649-29C0-4FC7-8924-C6675D66063F}" sibTransId="{28BAF160-2853-426C-A6FF-D9F38EE1BE14}"/>
    <dgm:cxn modelId="{ACAC3407-52FE-4F0C-B2BC-39964B454341}" type="presOf" srcId="{C38455B0-B103-4456-9866-8D3FD5609D9B}" destId="{368920E3-BA59-490B-A6AC-C20A159E0AC3}" srcOrd="0" destOrd="0" presId="urn:microsoft.com/office/officeart/2005/8/layout/vList3#1"/>
    <dgm:cxn modelId="{7A6729CD-ECAC-415D-9B02-3D19C20E8424}" srcId="{C38455B0-B103-4456-9866-8D3FD5609D9B}" destId="{E4CB7EB1-465B-4E6C-A1EB-92A0E18E6333}" srcOrd="4" destOrd="0" parTransId="{043ED0BA-CB6B-4BB1-88AC-AD6379F39A71}" sibTransId="{6688F58A-85F3-4F93-A5BD-55648A50D36C}"/>
    <dgm:cxn modelId="{A524E16F-EA67-430B-94F0-63476514AF0A}" type="presOf" srcId="{7908C8E5-3A6E-4E9E-88AE-86E8DDCE60EC}" destId="{7B78B158-D8D5-4F03-8765-551EB6F82C22}" srcOrd="0" destOrd="0" presId="urn:microsoft.com/office/officeart/2005/8/layout/vList3#1"/>
    <dgm:cxn modelId="{314CE270-FD84-4F29-9DBD-B9692337C406}" type="presParOf" srcId="{368920E3-BA59-490B-A6AC-C20A159E0AC3}" destId="{CD240CE9-FF9E-4FEC-9D86-35146F09486B}" srcOrd="0" destOrd="0" presId="urn:microsoft.com/office/officeart/2005/8/layout/vList3#1"/>
    <dgm:cxn modelId="{DB9079D7-BFE1-40E8-97F6-36B260C89C29}" type="presParOf" srcId="{CD240CE9-FF9E-4FEC-9D86-35146F09486B}" destId="{9CBF126E-DF87-43F9-8A7A-A070D7A7E4CF}" srcOrd="0" destOrd="0" presId="urn:microsoft.com/office/officeart/2005/8/layout/vList3#1"/>
    <dgm:cxn modelId="{EE405916-DD0B-483C-AA18-8625B5A8F175}" type="presParOf" srcId="{CD240CE9-FF9E-4FEC-9D86-35146F09486B}" destId="{6A4552FD-DA98-48A4-900F-4F79E27EA17D}" srcOrd="1" destOrd="0" presId="urn:microsoft.com/office/officeart/2005/8/layout/vList3#1"/>
    <dgm:cxn modelId="{CE8874FB-F5C4-46A6-89EC-F5B980BDA4A9}" type="presParOf" srcId="{368920E3-BA59-490B-A6AC-C20A159E0AC3}" destId="{5F1C6182-D089-48C6-8BB3-6B41CD9411CC}" srcOrd="1" destOrd="0" presId="urn:microsoft.com/office/officeart/2005/8/layout/vList3#1"/>
    <dgm:cxn modelId="{924F4996-97FE-4EDB-B1BB-434485058A39}" type="presParOf" srcId="{368920E3-BA59-490B-A6AC-C20A159E0AC3}" destId="{ED0F8571-946B-49E8-BA1B-0269172DEC6C}" srcOrd="2" destOrd="0" presId="urn:microsoft.com/office/officeart/2005/8/layout/vList3#1"/>
    <dgm:cxn modelId="{4778CDFB-122B-4ED6-A55C-E1AFF2329B7D}" type="presParOf" srcId="{ED0F8571-946B-49E8-BA1B-0269172DEC6C}" destId="{302900B1-0519-49E5-BF9B-EAB3FE241A0C}" srcOrd="0" destOrd="0" presId="urn:microsoft.com/office/officeart/2005/8/layout/vList3#1"/>
    <dgm:cxn modelId="{2F8B6775-6B2A-49ED-8ABF-6AEBEB158CBF}" type="presParOf" srcId="{ED0F8571-946B-49E8-BA1B-0269172DEC6C}" destId="{7B78B158-D8D5-4F03-8765-551EB6F82C22}" srcOrd="1" destOrd="0" presId="urn:microsoft.com/office/officeart/2005/8/layout/vList3#1"/>
    <dgm:cxn modelId="{96F705C6-9686-4552-B8B3-6549CFDAB93B}" type="presParOf" srcId="{368920E3-BA59-490B-A6AC-C20A159E0AC3}" destId="{F111BFD6-68B1-451A-9C5D-5C64B53667E8}" srcOrd="3" destOrd="0" presId="urn:microsoft.com/office/officeart/2005/8/layout/vList3#1"/>
    <dgm:cxn modelId="{93CEA315-B73F-44E5-B81B-88D5749F8157}" type="presParOf" srcId="{368920E3-BA59-490B-A6AC-C20A159E0AC3}" destId="{C6D079F9-B83E-46D6-ABFB-1A3FB28267CF}" srcOrd="4" destOrd="0" presId="urn:microsoft.com/office/officeart/2005/8/layout/vList3#1"/>
    <dgm:cxn modelId="{85838A46-937E-4ACE-AB9E-5F41EDCF0B90}" type="presParOf" srcId="{C6D079F9-B83E-46D6-ABFB-1A3FB28267CF}" destId="{84A06282-B991-4A94-ABE1-D69F39A6D7AF}" srcOrd="0" destOrd="0" presId="urn:microsoft.com/office/officeart/2005/8/layout/vList3#1"/>
    <dgm:cxn modelId="{C33CDF57-4DEA-4A37-963F-D73F69D8E0B6}" type="presParOf" srcId="{C6D079F9-B83E-46D6-ABFB-1A3FB28267CF}" destId="{B0CBC7AF-D863-4322-AA1D-86757F90E40F}" srcOrd="1" destOrd="0" presId="urn:microsoft.com/office/officeart/2005/8/layout/vList3#1"/>
    <dgm:cxn modelId="{22661877-E2CA-4DC8-B1C9-D27357DC6232}" type="presParOf" srcId="{368920E3-BA59-490B-A6AC-C20A159E0AC3}" destId="{86F9E9B0-317C-4BBE-9BCF-7475ECF6B446}" srcOrd="5" destOrd="0" presId="urn:microsoft.com/office/officeart/2005/8/layout/vList3#1"/>
    <dgm:cxn modelId="{2AD2A761-E349-4756-9D20-A77CCC742F46}" type="presParOf" srcId="{368920E3-BA59-490B-A6AC-C20A159E0AC3}" destId="{9E42372D-E99C-46CA-BDF1-A4ED0E21D601}" srcOrd="6" destOrd="0" presId="urn:microsoft.com/office/officeart/2005/8/layout/vList3#1"/>
    <dgm:cxn modelId="{9EC75787-AD69-4E93-A9BE-3194BF9A2608}" type="presParOf" srcId="{9E42372D-E99C-46CA-BDF1-A4ED0E21D601}" destId="{E3D2AEE8-9D47-4ACC-9C34-9A920C7927E7}" srcOrd="0" destOrd="0" presId="urn:microsoft.com/office/officeart/2005/8/layout/vList3#1"/>
    <dgm:cxn modelId="{E86A6A08-1D25-43CE-AA3F-EC1FDDBF7739}" type="presParOf" srcId="{9E42372D-E99C-46CA-BDF1-A4ED0E21D601}" destId="{0EFBAA3E-1256-4499-8CBE-CD6E13D620E2}" srcOrd="1" destOrd="0" presId="urn:microsoft.com/office/officeart/2005/8/layout/vList3#1"/>
    <dgm:cxn modelId="{7C8A62F0-6BC9-4FF1-8DFE-233DA8C7DC0C}" type="presParOf" srcId="{368920E3-BA59-490B-A6AC-C20A159E0AC3}" destId="{9F2CA318-D092-485B-8024-A25BF1B736D3}" srcOrd="7" destOrd="0" presId="urn:microsoft.com/office/officeart/2005/8/layout/vList3#1"/>
    <dgm:cxn modelId="{72303776-3768-40E1-9926-D0AEAC278247}" type="presParOf" srcId="{368920E3-BA59-490B-A6AC-C20A159E0AC3}" destId="{BC3689BD-5E3F-4EE0-BD0F-D2A3838E5A74}" srcOrd="8" destOrd="0" presId="urn:microsoft.com/office/officeart/2005/8/layout/vList3#1"/>
    <dgm:cxn modelId="{670AD057-3A31-45D7-91EE-E2E17CF230B9}" type="presParOf" srcId="{BC3689BD-5E3F-4EE0-BD0F-D2A3838E5A74}" destId="{4F9EA8A7-849E-4AC4-9D6E-868DC3A4581B}" srcOrd="0" destOrd="0" presId="urn:microsoft.com/office/officeart/2005/8/layout/vList3#1"/>
    <dgm:cxn modelId="{441A575E-934C-436E-A36B-04E8AFCFD803}" type="presParOf" srcId="{BC3689BD-5E3F-4EE0-BD0F-D2A3838E5A74}" destId="{84E0B66B-441B-4A6F-9D48-902F775C9694}" srcOrd="1" destOrd="0" presId="urn:microsoft.com/office/officeart/2005/8/layout/vList3#1"/>
    <dgm:cxn modelId="{C29113A4-F455-436E-955C-368000F2F604}" type="presParOf" srcId="{368920E3-BA59-490B-A6AC-C20A159E0AC3}" destId="{4C85AE95-5115-46F3-B57A-A2C97DCDF8A8}" srcOrd="9" destOrd="0" presId="urn:microsoft.com/office/officeart/2005/8/layout/vList3#1"/>
    <dgm:cxn modelId="{839AEF4A-3968-4BB1-BD9E-7B4601126626}" type="presParOf" srcId="{368920E3-BA59-490B-A6AC-C20A159E0AC3}" destId="{02D9BC04-838F-49DC-816C-E3350AD51683}" srcOrd="10" destOrd="0" presId="urn:microsoft.com/office/officeart/2005/8/layout/vList3#1"/>
    <dgm:cxn modelId="{36411141-12A0-4EED-A330-4076F6DC3DB4}" type="presParOf" srcId="{02D9BC04-838F-49DC-816C-E3350AD51683}" destId="{22881915-BE01-4E45-A9E3-27924B6A6EC1}" srcOrd="0" destOrd="0" presId="urn:microsoft.com/office/officeart/2005/8/layout/vList3#1"/>
    <dgm:cxn modelId="{F2E1637D-256B-4E29-AD97-712DCF81FB54}" type="presParOf" srcId="{02D9BC04-838F-49DC-816C-E3350AD51683}" destId="{C6ADD13C-9319-4B71-B76E-147791E341DC}"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C98C40-D087-45D0-8A21-34664A4F2186}" type="doc">
      <dgm:prSet loTypeId="urn:microsoft.com/office/officeart/2005/8/layout/venn1" loCatId="relationship" qsTypeId="urn:microsoft.com/office/officeart/2005/8/quickstyle/3d1" qsCatId="3D" csTypeId="urn:microsoft.com/office/officeart/2005/8/colors/colorful1#2" csCatId="colorful" phldr="1"/>
      <dgm:spPr/>
    </dgm:pt>
    <dgm:pt modelId="{6DF1098A-3022-41AC-9397-8F070E327DCB}">
      <dgm:prSet phldrT="[文字]" custT="1"/>
      <dgm:spPr/>
      <dgm:t>
        <a:bodyPr/>
        <a:lstStyle/>
        <a:p>
          <a:r>
            <a:rPr lang="zh-TW" altLang="en-US" sz="2000" dirty="0" smtClean="0">
              <a:latin typeface="微軟正黑體" pitchFamily="34" charset="-120"/>
              <a:ea typeface="微軟正黑體" pitchFamily="34" charset="-120"/>
            </a:rPr>
            <a:t>未獲邁向頂尖大學計畫</a:t>
          </a:r>
          <a:endParaRPr lang="zh-TW" altLang="en-US" sz="2000" dirty="0">
            <a:latin typeface="微軟正黑體" pitchFamily="34" charset="-120"/>
            <a:ea typeface="微軟正黑體" pitchFamily="34" charset="-120"/>
          </a:endParaRPr>
        </a:p>
      </dgm:t>
    </dgm:pt>
    <dgm:pt modelId="{EC630DBE-486C-40CF-8502-230F3C1AD2B4}" type="parTrans" cxnId="{8E3B1C52-6725-4AB4-ADEE-A13BF9F1F47D}">
      <dgm:prSet/>
      <dgm:spPr/>
      <dgm:t>
        <a:bodyPr/>
        <a:lstStyle/>
        <a:p>
          <a:endParaRPr lang="zh-TW" altLang="en-US" sz="2000">
            <a:latin typeface="微軟正黑體" pitchFamily="34" charset="-120"/>
            <a:ea typeface="微軟正黑體" pitchFamily="34" charset="-120"/>
          </a:endParaRPr>
        </a:p>
      </dgm:t>
    </dgm:pt>
    <dgm:pt modelId="{E232A914-C42A-4AAE-A5B0-C8DCA19C815F}" type="sibTrans" cxnId="{8E3B1C52-6725-4AB4-ADEE-A13BF9F1F47D}">
      <dgm:prSet/>
      <dgm:spPr/>
      <dgm:t>
        <a:bodyPr/>
        <a:lstStyle/>
        <a:p>
          <a:endParaRPr lang="zh-TW" altLang="en-US" sz="2000">
            <a:latin typeface="微軟正黑體" pitchFamily="34" charset="-120"/>
            <a:ea typeface="微軟正黑體" pitchFamily="34" charset="-120"/>
          </a:endParaRPr>
        </a:p>
      </dgm:t>
    </dgm:pt>
    <dgm:pt modelId="{F68A9784-5B63-41E2-8CA7-D7B6B9008855}">
      <dgm:prSet phldrT="[文字]" custT="1"/>
      <dgm:spPr/>
      <dgm:t>
        <a:bodyPr/>
        <a:lstStyle/>
        <a:p>
          <a:r>
            <a:rPr lang="zh-TW" altLang="en-US" sz="1800" dirty="0" smtClean="0">
              <a:latin typeface="微軟正黑體" pitchFamily="34" charset="-120"/>
              <a:ea typeface="微軟正黑體" pitchFamily="34" charset="-120"/>
            </a:rPr>
            <a:t>獎勵大學教學卓越計畫補助未達三千萬元</a:t>
          </a:r>
          <a:endParaRPr lang="zh-TW" altLang="en-US" sz="1800" dirty="0">
            <a:latin typeface="微軟正黑體" pitchFamily="34" charset="-120"/>
            <a:ea typeface="微軟正黑體" pitchFamily="34" charset="-120"/>
          </a:endParaRPr>
        </a:p>
      </dgm:t>
    </dgm:pt>
    <dgm:pt modelId="{8B37AA55-B7BF-4C6E-B8EE-1F00930D1549}" type="parTrans" cxnId="{3AAE81B5-4EAA-403B-A2C6-A379BDCCD179}">
      <dgm:prSet/>
      <dgm:spPr/>
      <dgm:t>
        <a:bodyPr/>
        <a:lstStyle/>
        <a:p>
          <a:endParaRPr lang="zh-TW" altLang="en-US" sz="2000">
            <a:latin typeface="微軟正黑體" pitchFamily="34" charset="-120"/>
            <a:ea typeface="微軟正黑體" pitchFamily="34" charset="-120"/>
          </a:endParaRPr>
        </a:p>
      </dgm:t>
    </dgm:pt>
    <dgm:pt modelId="{58B13F8D-9CE3-46ED-852D-1308E59C0477}" type="sibTrans" cxnId="{3AAE81B5-4EAA-403B-A2C6-A379BDCCD179}">
      <dgm:prSet/>
      <dgm:spPr/>
      <dgm:t>
        <a:bodyPr/>
        <a:lstStyle/>
        <a:p>
          <a:endParaRPr lang="zh-TW" altLang="en-US" sz="2000">
            <a:latin typeface="微軟正黑體" pitchFamily="34" charset="-120"/>
            <a:ea typeface="微軟正黑體" pitchFamily="34" charset="-120"/>
          </a:endParaRPr>
        </a:p>
      </dgm:t>
    </dgm:pt>
    <dgm:pt modelId="{9A99BEC1-D9BE-4D59-898A-65D96875E317}">
      <dgm:prSet phldrT="[文字]" custT="1"/>
      <dgm:spPr/>
      <dgm:t>
        <a:bodyPr/>
        <a:lstStyle/>
        <a:p>
          <a:r>
            <a:rPr lang="zh-TW" altLang="en-US" sz="1800" dirty="0" smtClean="0">
              <a:latin typeface="微軟正黑體" pitchFamily="34" charset="-120"/>
              <a:ea typeface="微軟正黑體" pitchFamily="34" charset="-120"/>
            </a:rPr>
            <a:t>未獲獎勵大學教學卓越計畫</a:t>
          </a:r>
          <a:endParaRPr lang="zh-TW" altLang="en-US" sz="1800" dirty="0">
            <a:latin typeface="微軟正黑體" pitchFamily="34" charset="-120"/>
            <a:ea typeface="微軟正黑體" pitchFamily="34" charset="-120"/>
          </a:endParaRPr>
        </a:p>
      </dgm:t>
    </dgm:pt>
    <dgm:pt modelId="{944B297E-70AF-4BB8-B259-9612106B6FBF}" type="parTrans" cxnId="{54F974E1-C783-4629-961F-581C5113B7A4}">
      <dgm:prSet/>
      <dgm:spPr/>
      <dgm:t>
        <a:bodyPr/>
        <a:lstStyle/>
        <a:p>
          <a:endParaRPr lang="zh-TW" altLang="en-US" sz="2000">
            <a:latin typeface="微軟正黑體" pitchFamily="34" charset="-120"/>
            <a:ea typeface="微軟正黑體" pitchFamily="34" charset="-120"/>
          </a:endParaRPr>
        </a:p>
      </dgm:t>
    </dgm:pt>
    <dgm:pt modelId="{230F382A-392F-4F0F-B307-55EC70B93DF9}" type="sibTrans" cxnId="{54F974E1-C783-4629-961F-581C5113B7A4}">
      <dgm:prSet/>
      <dgm:spPr/>
      <dgm:t>
        <a:bodyPr/>
        <a:lstStyle/>
        <a:p>
          <a:endParaRPr lang="zh-TW" altLang="en-US" sz="2000">
            <a:latin typeface="微軟正黑體" pitchFamily="34" charset="-120"/>
            <a:ea typeface="微軟正黑體" pitchFamily="34" charset="-120"/>
          </a:endParaRPr>
        </a:p>
      </dgm:t>
    </dgm:pt>
    <dgm:pt modelId="{1D2FCBD3-62CD-4698-B306-9DCE656F3F16}" type="pres">
      <dgm:prSet presAssocID="{A4C98C40-D087-45D0-8A21-34664A4F2186}" presName="compositeShape" presStyleCnt="0">
        <dgm:presLayoutVars>
          <dgm:chMax val="7"/>
          <dgm:dir/>
          <dgm:resizeHandles val="exact"/>
        </dgm:presLayoutVars>
      </dgm:prSet>
      <dgm:spPr/>
    </dgm:pt>
    <dgm:pt modelId="{C1AF3DA6-BC21-4754-9320-3906217D7FF7}" type="pres">
      <dgm:prSet presAssocID="{6DF1098A-3022-41AC-9397-8F070E327DCB}" presName="circ1" presStyleLbl="vennNode1" presStyleIdx="0" presStyleCnt="3"/>
      <dgm:spPr/>
      <dgm:t>
        <a:bodyPr/>
        <a:lstStyle/>
        <a:p>
          <a:endParaRPr lang="zh-TW" altLang="en-US"/>
        </a:p>
      </dgm:t>
    </dgm:pt>
    <dgm:pt modelId="{31732314-9064-4F69-B7C7-0C70099ED793}" type="pres">
      <dgm:prSet presAssocID="{6DF1098A-3022-41AC-9397-8F070E327DCB}" presName="circ1Tx" presStyleLbl="revTx" presStyleIdx="0" presStyleCnt="0">
        <dgm:presLayoutVars>
          <dgm:chMax val="0"/>
          <dgm:chPref val="0"/>
          <dgm:bulletEnabled val="1"/>
        </dgm:presLayoutVars>
      </dgm:prSet>
      <dgm:spPr/>
      <dgm:t>
        <a:bodyPr/>
        <a:lstStyle/>
        <a:p>
          <a:endParaRPr lang="zh-TW" altLang="en-US"/>
        </a:p>
      </dgm:t>
    </dgm:pt>
    <dgm:pt modelId="{ECCB6036-F69F-426E-A900-1333B054D086}" type="pres">
      <dgm:prSet presAssocID="{F68A9784-5B63-41E2-8CA7-D7B6B9008855}" presName="circ2" presStyleLbl="vennNode1" presStyleIdx="1" presStyleCnt="3"/>
      <dgm:spPr/>
      <dgm:t>
        <a:bodyPr/>
        <a:lstStyle/>
        <a:p>
          <a:endParaRPr lang="zh-TW" altLang="en-US"/>
        </a:p>
      </dgm:t>
    </dgm:pt>
    <dgm:pt modelId="{F2F07307-E408-4F39-86E8-E2F1E8A5CF38}" type="pres">
      <dgm:prSet presAssocID="{F68A9784-5B63-41E2-8CA7-D7B6B9008855}" presName="circ2Tx" presStyleLbl="revTx" presStyleIdx="0" presStyleCnt="0">
        <dgm:presLayoutVars>
          <dgm:chMax val="0"/>
          <dgm:chPref val="0"/>
          <dgm:bulletEnabled val="1"/>
        </dgm:presLayoutVars>
      </dgm:prSet>
      <dgm:spPr/>
      <dgm:t>
        <a:bodyPr/>
        <a:lstStyle/>
        <a:p>
          <a:endParaRPr lang="zh-TW" altLang="en-US"/>
        </a:p>
      </dgm:t>
    </dgm:pt>
    <dgm:pt modelId="{63B60FAA-DA05-441F-966D-46F253257528}" type="pres">
      <dgm:prSet presAssocID="{9A99BEC1-D9BE-4D59-898A-65D96875E317}" presName="circ3" presStyleLbl="vennNode1" presStyleIdx="2" presStyleCnt="3"/>
      <dgm:spPr/>
      <dgm:t>
        <a:bodyPr/>
        <a:lstStyle/>
        <a:p>
          <a:endParaRPr lang="zh-TW" altLang="en-US"/>
        </a:p>
      </dgm:t>
    </dgm:pt>
    <dgm:pt modelId="{99E97540-3A66-4ADD-97E3-2FEA1D0847F2}" type="pres">
      <dgm:prSet presAssocID="{9A99BEC1-D9BE-4D59-898A-65D96875E317}" presName="circ3Tx" presStyleLbl="revTx" presStyleIdx="0" presStyleCnt="0">
        <dgm:presLayoutVars>
          <dgm:chMax val="0"/>
          <dgm:chPref val="0"/>
          <dgm:bulletEnabled val="1"/>
        </dgm:presLayoutVars>
      </dgm:prSet>
      <dgm:spPr/>
      <dgm:t>
        <a:bodyPr/>
        <a:lstStyle/>
        <a:p>
          <a:endParaRPr lang="zh-TW" altLang="en-US"/>
        </a:p>
      </dgm:t>
    </dgm:pt>
  </dgm:ptLst>
  <dgm:cxnLst>
    <dgm:cxn modelId="{7CE8E488-CDC5-428E-8B76-263E4D933956}" type="presOf" srcId="{F68A9784-5B63-41E2-8CA7-D7B6B9008855}" destId="{ECCB6036-F69F-426E-A900-1333B054D086}" srcOrd="0" destOrd="0" presId="urn:microsoft.com/office/officeart/2005/8/layout/venn1"/>
    <dgm:cxn modelId="{C93C6570-AF7B-42BC-BFDC-401ED73B9217}" type="presOf" srcId="{A4C98C40-D087-45D0-8A21-34664A4F2186}" destId="{1D2FCBD3-62CD-4698-B306-9DCE656F3F16}" srcOrd="0" destOrd="0" presId="urn:microsoft.com/office/officeart/2005/8/layout/venn1"/>
    <dgm:cxn modelId="{E74645A7-4BCE-4459-8D96-50B1252D1BB1}" type="presOf" srcId="{6DF1098A-3022-41AC-9397-8F070E327DCB}" destId="{31732314-9064-4F69-B7C7-0C70099ED793}" srcOrd="1" destOrd="0" presId="urn:microsoft.com/office/officeart/2005/8/layout/venn1"/>
    <dgm:cxn modelId="{54F974E1-C783-4629-961F-581C5113B7A4}" srcId="{A4C98C40-D087-45D0-8A21-34664A4F2186}" destId="{9A99BEC1-D9BE-4D59-898A-65D96875E317}" srcOrd="2" destOrd="0" parTransId="{944B297E-70AF-4BB8-B259-9612106B6FBF}" sibTransId="{230F382A-392F-4F0F-B307-55EC70B93DF9}"/>
    <dgm:cxn modelId="{EC25AB25-C8E2-493B-A334-B050F34ACD0E}" type="presOf" srcId="{6DF1098A-3022-41AC-9397-8F070E327DCB}" destId="{C1AF3DA6-BC21-4754-9320-3906217D7FF7}" srcOrd="0" destOrd="0" presId="urn:microsoft.com/office/officeart/2005/8/layout/venn1"/>
    <dgm:cxn modelId="{3AAE81B5-4EAA-403B-A2C6-A379BDCCD179}" srcId="{A4C98C40-D087-45D0-8A21-34664A4F2186}" destId="{F68A9784-5B63-41E2-8CA7-D7B6B9008855}" srcOrd="1" destOrd="0" parTransId="{8B37AA55-B7BF-4C6E-B8EE-1F00930D1549}" sibTransId="{58B13F8D-9CE3-46ED-852D-1308E59C0477}"/>
    <dgm:cxn modelId="{8E3B1C52-6725-4AB4-ADEE-A13BF9F1F47D}" srcId="{A4C98C40-D087-45D0-8A21-34664A4F2186}" destId="{6DF1098A-3022-41AC-9397-8F070E327DCB}" srcOrd="0" destOrd="0" parTransId="{EC630DBE-486C-40CF-8502-230F3C1AD2B4}" sibTransId="{E232A914-C42A-4AAE-A5B0-C8DCA19C815F}"/>
    <dgm:cxn modelId="{E31FC2E0-11FD-4F36-B7EE-FD84A18EF37E}" type="presOf" srcId="{9A99BEC1-D9BE-4D59-898A-65D96875E317}" destId="{99E97540-3A66-4ADD-97E3-2FEA1D0847F2}" srcOrd="1" destOrd="0" presId="urn:microsoft.com/office/officeart/2005/8/layout/venn1"/>
    <dgm:cxn modelId="{40D151DC-C112-4121-8C0B-A322943F29BF}" type="presOf" srcId="{F68A9784-5B63-41E2-8CA7-D7B6B9008855}" destId="{F2F07307-E408-4F39-86E8-E2F1E8A5CF38}" srcOrd="1" destOrd="0" presId="urn:microsoft.com/office/officeart/2005/8/layout/venn1"/>
    <dgm:cxn modelId="{9E64D67F-5655-461B-9915-1505552DD38D}" type="presOf" srcId="{9A99BEC1-D9BE-4D59-898A-65D96875E317}" destId="{63B60FAA-DA05-441F-966D-46F253257528}" srcOrd="0" destOrd="0" presId="urn:microsoft.com/office/officeart/2005/8/layout/venn1"/>
    <dgm:cxn modelId="{B138D328-DF6A-42F3-BEF4-6352062FFF67}" type="presParOf" srcId="{1D2FCBD3-62CD-4698-B306-9DCE656F3F16}" destId="{C1AF3DA6-BC21-4754-9320-3906217D7FF7}" srcOrd="0" destOrd="0" presId="urn:microsoft.com/office/officeart/2005/8/layout/venn1"/>
    <dgm:cxn modelId="{35768010-70E7-47B0-B9E7-B9FD78E474C3}" type="presParOf" srcId="{1D2FCBD3-62CD-4698-B306-9DCE656F3F16}" destId="{31732314-9064-4F69-B7C7-0C70099ED793}" srcOrd="1" destOrd="0" presId="urn:microsoft.com/office/officeart/2005/8/layout/venn1"/>
    <dgm:cxn modelId="{63D38887-A934-4221-A6B4-67AEF58BFE90}" type="presParOf" srcId="{1D2FCBD3-62CD-4698-B306-9DCE656F3F16}" destId="{ECCB6036-F69F-426E-A900-1333B054D086}" srcOrd="2" destOrd="0" presId="urn:microsoft.com/office/officeart/2005/8/layout/venn1"/>
    <dgm:cxn modelId="{200402B6-E22F-443C-A11C-9CF658216B3E}" type="presParOf" srcId="{1D2FCBD3-62CD-4698-B306-9DCE656F3F16}" destId="{F2F07307-E408-4F39-86E8-E2F1E8A5CF38}" srcOrd="3" destOrd="0" presId="urn:microsoft.com/office/officeart/2005/8/layout/venn1"/>
    <dgm:cxn modelId="{8411BA36-8B86-4F05-B064-A21A8A139D86}" type="presParOf" srcId="{1D2FCBD3-62CD-4698-B306-9DCE656F3F16}" destId="{63B60FAA-DA05-441F-966D-46F253257528}" srcOrd="4" destOrd="0" presId="urn:microsoft.com/office/officeart/2005/8/layout/venn1"/>
    <dgm:cxn modelId="{7C7081B0-FEE9-4E84-84B7-1950136504D5}" type="presParOf" srcId="{1D2FCBD3-62CD-4698-B306-9DCE656F3F16}" destId="{99E97540-3A66-4ADD-97E3-2FEA1D0847F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D788BC-8286-429A-BBF9-C490EE274575}" type="doc">
      <dgm:prSet loTypeId="urn:microsoft.com/office/officeart/2005/8/layout/arrow2" loCatId="process" qsTypeId="urn:microsoft.com/office/officeart/2005/8/quickstyle/simple1" qsCatId="simple" csTypeId="urn:microsoft.com/office/officeart/2005/8/colors/colorful3" csCatId="colorful" phldr="1"/>
      <dgm:spPr/>
    </dgm:pt>
    <dgm:pt modelId="{F9807297-058E-455D-BACD-AF3CFF5D0752}">
      <dgm:prSet phldrT="[文字]"/>
      <dgm:spPr/>
      <dgm:t>
        <a:bodyPr/>
        <a:lstStyle/>
        <a:p>
          <a:r>
            <a:rPr lang="zh-TW" altLang="en-US" dirty="0" smtClean="0">
              <a:latin typeface="微軟正黑體" pitchFamily="34" charset="-120"/>
              <a:ea typeface="微軟正黑體" pitchFamily="34" charset="-120"/>
            </a:rPr>
            <a:t>延攬國際頂尖人才至我國長期服務</a:t>
          </a:r>
          <a:endParaRPr lang="zh-TW" altLang="en-US" dirty="0">
            <a:latin typeface="微軟正黑體" pitchFamily="34" charset="-120"/>
            <a:ea typeface="微軟正黑體" pitchFamily="34" charset="-120"/>
          </a:endParaRPr>
        </a:p>
      </dgm:t>
    </dgm:pt>
    <dgm:pt modelId="{775D0A12-644D-456D-A988-2F5B1CE5C766}" type="parTrans" cxnId="{7EB1CA64-BBCC-40D1-8CCA-CEF67FF279CF}">
      <dgm:prSet/>
      <dgm:spPr/>
      <dgm:t>
        <a:bodyPr/>
        <a:lstStyle/>
        <a:p>
          <a:endParaRPr lang="zh-TW" altLang="en-US">
            <a:latin typeface="微軟正黑體" pitchFamily="34" charset="-120"/>
            <a:ea typeface="微軟正黑體" pitchFamily="34" charset="-120"/>
          </a:endParaRPr>
        </a:p>
      </dgm:t>
    </dgm:pt>
    <dgm:pt modelId="{104EFD60-2B64-428D-869D-AF8BA53DFF2A}" type="sibTrans" cxnId="{7EB1CA64-BBCC-40D1-8CCA-CEF67FF279CF}">
      <dgm:prSet/>
      <dgm:spPr/>
      <dgm:t>
        <a:bodyPr/>
        <a:lstStyle/>
        <a:p>
          <a:endParaRPr lang="zh-TW" altLang="en-US">
            <a:latin typeface="微軟正黑體" pitchFamily="34" charset="-120"/>
            <a:ea typeface="微軟正黑體" pitchFamily="34" charset="-120"/>
          </a:endParaRPr>
        </a:p>
      </dgm:t>
    </dgm:pt>
    <dgm:pt modelId="{9BB5B980-D16C-4237-8A44-68647D36F36E}">
      <dgm:prSet phldrT="[文字]"/>
      <dgm:spPr/>
      <dgm:t>
        <a:bodyPr/>
        <a:lstStyle/>
        <a:p>
          <a:r>
            <a:rPr lang="zh-TW" altLang="en-US" dirty="0" smtClean="0">
              <a:latin typeface="微軟正黑體" pitchFamily="34" charset="-120"/>
              <a:ea typeface="微軟正黑體" pitchFamily="34" charset="-120"/>
            </a:rPr>
            <a:t>提升現任優異人才年薪資</a:t>
          </a:r>
          <a:endParaRPr lang="zh-TW" altLang="en-US" dirty="0">
            <a:latin typeface="微軟正黑體" pitchFamily="34" charset="-120"/>
            <a:ea typeface="微軟正黑體" pitchFamily="34" charset="-120"/>
          </a:endParaRPr>
        </a:p>
      </dgm:t>
    </dgm:pt>
    <dgm:pt modelId="{BBDE20BE-52DA-4310-9756-9A225BB0CBE0}" type="parTrans" cxnId="{6C9119DE-E3AA-4EF2-87F3-977A6D184D46}">
      <dgm:prSet/>
      <dgm:spPr/>
      <dgm:t>
        <a:bodyPr/>
        <a:lstStyle/>
        <a:p>
          <a:endParaRPr lang="zh-TW" altLang="en-US">
            <a:latin typeface="微軟正黑體" pitchFamily="34" charset="-120"/>
            <a:ea typeface="微軟正黑體" pitchFamily="34" charset="-120"/>
          </a:endParaRPr>
        </a:p>
      </dgm:t>
    </dgm:pt>
    <dgm:pt modelId="{52715513-5580-414A-8048-198D27075025}" type="sibTrans" cxnId="{6C9119DE-E3AA-4EF2-87F3-977A6D184D46}">
      <dgm:prSet/>
      <dgm:spPr/>
      <dgm:t>
        <a:bodyPr/>
        <a:lstStyle/>
        <a:p>
          <a:endParaRPr lang="zh-TW" altLang="en-US">
            <a:latin typeface="微軟正黑體" pitchFamily="34" charset="-120"/>
            <a:ea typeface="微軟正黑體" pitchFamily="34" charset="-120"/>
          </a:endParaRPr>
        </a:p>
      </dgm:t>
    </dgm:pt>
    <dgm:pt modelId="{5D777455-0971-4940-8DB0-6A733590381F}">
      <dgm:prSet phldrT="[文字]"/>
      <dgm:spPr/>
      <dgm:t>
        <a:bodyPr/>
        <a:lstStyle/>
        <a:p>
          <a:r>
            <a:rPr lang="zh-TW" altLang="en-US" dirty="0" smtClean="0">
              <a:latin typeface="微軟正黑體" pitchFamily="34" charset="-120"/>
              <a:ea typeface="微軟正黑體" pitchFamily="34" charset="-120"/>
            </a:rPr>
            <a:t>引進國際高教經營人才提升大學視野</a:t>
          </a:r>
          <a:endParaRPr lang="zh-TW" altLang="en-US" dirty="0">
            <a:latin typeface="微軟正黑體" pitchFamily="34" charset="-120"/>
            <a:ea typeface="微軟正黑體" pitchFamily="34" charset="-120"/>
          </a:endParaRPr>
        </a:p>
      </dgm:t>
    </dgm:pt>
    <dgm:pt modelId="{426C85BD-99C9-484D-BC12-F168DD3E9648}" type="parTrans" cxnId="{4F1600FC-5CC5-4E13-A045-03687573C60D}">
      <dgm:prSet/>
      <dgm:spPr/>
      <dgm:t>
        <a:bodyPr/>
        <a:lstStyle/>
        <a:p>
          <a:endParaRPr lang="zh-TW" altLang="en-US">
            <a:latin typeface="微軟正黑體" pitchFamily="34" charset="-120"/>
            <a:ea typeface="微軟正黑體" pitchFamily="34" charset="-120"/>
          </a:endParaRPr>
        </a:p>
      </dgm:t>
    </dgm:pt>
    <dgm:pt modelId="{A5023DB0-D655-4EE6-885B-FC865980DBBF}" type="sibTrans" cxnId="{4F1600FC-5CC5-4E13-A045-03687573C60D}">
      <dgm:prSet/>
      <dgm:spPr/>
      <dgm:t>
        <a:bodyPr/>
        <a:lstStyle/>
        <a:p>
          <a:endParaRPr lang="zh-TW" altLang="en-US">
            <a:latin typeface="微軟正黑體" pitchFamily="34" charset="-120"/>
            <a:ea typeface="微軟正黑體" pitchFamily="34" charset="-120"/>
          </a:endParaRPr>
        </a:p>
      </dgm:t>
    </dgm:pt>
    <dgm:pt modelId="{6EA0FE00-C85F-45DA-97E9-5AAA14982127}">
      <dgm:prSet phldrT="[文字]"/>
      <dgm:spPr/>
      <dgm:t>
        <a:bodyPr/>
        <a:lstStyle/>
        <a:p>
          <a:r>
            <a:rPr lang="zh-TW" altLang="en-US" dirty="0" smtClean="0">
              <a:latin typeface="微軟正黑體" pitchFamily="34" charset="-120"/>
              <a:ea typeface="微軟正黑體" pitchFamily="34" charset="-120"/>
            </a:rPr>
            <a:t>提升專業領域國際學術競爭力</a:t>
          </a:r>
          <a:endParaRPr lang="zh-TW" altLang="en-US" dirty="0">
            <a:latin typeface="微軟正黑體" pitchFamily="34" charset="-120"/>
            <a:ea typeface="微軟正黑體" pitchFamily="34" charset="-120"/>
          </a:endParaRPr>
        </a:p>
      </dgm:t>
    </dgm:pt>
    <dgm:pt modelId="{D568050A-A2DC-4DE7-A9A8-F73E4930E7E7}" type="parTrans" cxnId="{7785067B-FBB5-410C-962A-8FCD544D2DEC}">
      <dgm:prSet/>
      <dgm:spPr/>
      <dgm:t>
        <a:bodyPr/>
        <a:lstStyle/>
        <a:p>
          <a:endParaRPr lang="zh-TW" altLang="en-US">
            <a:latin typeface="微軟正黑體" pitchFamily="34" charset="-120"/>
            <a:ea typeface="微軟正黑體" pitchFamily="34" charset="-120"/>
          </a:endParaRPr>
        </a:p>
      </dgm:t>
    </dgm:pt>
    <dgm:pt modelId="{94086FB5-9E09-49B2-A215-C72C6027B2C5}" type="sibTrans" cxnId="{7785067B-FBB5-410C-962A-8FCD544D2DEC}">
      <dgm:prSet/>
      <dgm:spPr/>
      <dgm:t>
        <a:bodyPr/>
        <a:lstStyle/>
        <a:p>
          <a:endParaRPr lang="zh-TW" altLang="en-US">
            <a:latin typeface="微軟正黑體" pitchFamily="34" charset="-120"/>
            <a:ea typeface="微軟正黑體" pitchFamily="34" charset="-120"/>
          </a:endParaRPr>
        </a:p>
      </dgm:t>
    </dgm:pt>
    <dgm:pt modelId="{46A62AFD-03A8-49D0-AF47-84DE80BABA53}" type="pres">
      <dgm:prSet presAssocID="{CCD788BC-8286-429A-BBF9-C490EE274575}" presName="arrowDiagram" presStyleCnt="0">
        <dgm:presLayoutVars>
          <dgm:chMax val="5"/>
          <dgm:dir/>
          <dgm:resizeHandles val="exact"/>
        </dgm:presLayoutVars>
      </dgm:prSet>
      <dgm:spPr/>
    </dgm:pt>
    <dgm:pt modelId="{99BB0FC3-7437-4585-950A-852F6989130A}" type="pres">
      <dgm:prSet presAssocID="{CCD788BC-8286-429A-BBF9-C490EE274575}" presName="arrow" presStyleLbl="bgShp" presStyleIdx="0" presStyleCnt="1"/>
      <dgm:spPr>
        <a:solidFill>
          <a:srgbClr val="CEDBBB"/>
        </a:solidFill>
      </dgm:spPr>
    </dgm:pt>
    <dgm:pt modelId="{6AC5FBC5-E21F-44C7-8A63-429DB3FF6EE2}" type="pres">
      <dgm:prSet presAssocID="{CCD788BC-8286-429A-BBF9-C490EE274575}" presName="arrowDiagram4" presStyleCnt="0"/>
      <dgm:spPr/>
    </dgm:pt>
    <dgm:pt modelId="{3F30EE31-BF71-4E11-9676-E88EF561D527}" type="pres">
      <dgm:prSet presAssocID="{F9807297-058E-455D-BACD-AF3CFF5D0752}" presName="bullet4a" presStyleLbl="node1" presStyleIdx="0" presStyleCnt="4"/>
      <dgm:spPr/>
    </dgm:pt>
    <dgm:pt modelId="{283BCF6E-4BA1-4F72-B078-2306679AC9CE}" type="pres">
      <dgm:prSet presAssocID="{F9807297-058E-455D-BACD-AF3CFF5D0752}" presName="textBox4a" presStyleLbl="revTx" presStyleIdx="0" presStyleCnt="4" custScaleX="117118">
        <dgm:presLayoutVars>
          <dgm:bulletEnabled val="1"/>
        </dgm:presLayoutVars>
      </dgm:prSet>
      <dgm:spPr/>
      <dgm:t>
        <a:bodyPr/>
        <a:lstStyle/>
        <a:p>
          <a:endParaRPr lang="zh-TW" altLang="en-US"/>
        </a:p>
      </dgm:t>
    </dgm:pt>
    <dgm:pt modelId="{FDF4D791-2406-4B56-85F7-CB305A62342D}" type="pres">
      <dgm:prSet presAssocID="{9BB5B980-D16C-4237-8A44-68647D36F36E}" presName="bullet4b" presStyleLbl="node1" presStyleIdx="1" presStyleCnt="4"/>
      <dgm:spPr/>
    </dgm:pt>
    <dgm:pt modelId="{6A31E7E7-CAA9-49AC-ADCC-F19ACA036333}" type="pres">
      <dgm:prSet presAssocID="{9BB5B980-D16C-4237-8A44-68647D36F36E}" presName="textBox4b" presStyleLbl="revTx" presStyleIdx="1" presStyleCnt="4">
        <dgm:presLayoutVars>
          <dgm:bulletEnabled val="1"/>
        </dgm:presLayoutVars>
      </dgm:prSet>
      <dgm:spPr/>
      <dgm:t>
        <a:bodyPr/>
        <a:lstStyle/>
        <a:p>
          <a:endParaRPr lang="zh-TW" altLang="en-US"/>
        </a:p>
      </dgm:t>
    </dgm:pt>
    <dgm:pt modelId="{47C0358B-8D36-4F55-A3BB-D3059A9590B1}" type="pres">
      <dgm:prSet presAssocID="{6EA0FE00-C85F-45DA-97E9-5AAA14982127}" presName="bullet4c" presStyleLbl="node1" presStyleIdx="2" presStyleCnt="4"/>
      <dgm:spPr/>
    </dgm:pt>
    <dgm:pt modelId="{9EFEF980-9D9A-4C86-94F4-260A1C297B76}" type="pres">
      <dgm:prSet presAssocID="{6EA0FE00-C85F-45DA-97E9-5AAA14982127}" presName="textBox4c" presStyleLbl="revTx" presStyleIdx="2" presStyleCnt="4" custScaleX="85540">
        <dgm:presLayoutVars>
          <dgm:bulletEnabled val="1"/>
        </dgm:presLayoutVars>
      </dgm:prSet>
      <dgm:spPr/>
      <dgm:t>
        <a:bodyPr/>
        <a:lstStyle/>
        <a:p>
          <a:endParaRPr lang="zh-TW" altLang="en-US"/>
        </a:p>
      </dgm:t>
    </dgm:pt>
    <dgm:pt modelId="{46D936CB-4B84-4B3D-8F10-504D3FEBFDE1}" type="pres">
      <dgm:prSet presAssocID="{5D777455-0971-4940-8DB0-6A733590381F}" presName="bullet4d" presStyleLbl="node1" presStyleIdx="3" presStyleCnt="4"/>
      <dgm:spPr/>
    </dgm:pt>
    <dgm:pt modelId="{53FE7B0F-F742-4CF8-A653-BB5CB1744CF2}" type="pres">
      <dgm:prSet presAssocID="{5D777455-0971-4940-8DB0-6A733590381F}" presName="textBox4d" presStyleLbl="revTx" presStyleIdx="3" presStyleCnt="4" custScaleX="101576">
        <dgm:presLayoutVars>
          <dgm:bulletEnabled val="1"/>
        </dgm:presLayoutVars>
      </dgm:prSet>
      <dgm:spPr/>
      <dgm:t>
        <a:bodyPr/>
        <a:lstStyle/>
        <a:p>
          <a:endParaRPr lang="zh-TW" altLang="en-US"/>
        </a:p>
      </dgm:t>
    </dgm:pt>
  </dgm:ptLst>
  <dgm:cxnLst>
    <dgm:cxn modelId="{E6FDA5D9-487C-4AA3-9E59-F01C21711CCE}" type="presOf" srcId="{CCD788BC-8286-429A-BBF9-C490EE274575}" destId="{46A62AFD-03A8-49D0-AF47-84DE80BABA53}" srcOrd="0" destOrd="0" presId="urn:microsoft.com/office/officeart/2005/8/layout/arrow2"/>
    <dgm:cxn modelId="{4F1600FC-5CC5-4E13-A045-03687573C60D}" srcId="{CCD788BC-8286-429A-BBF9-C490EE274575}" destId="{5D777455-0971-4940-8DB0-6A733590381F}" srcOrd="3" destOrd="0" parTransId="{426C85BD-99C9-484D-BC12-F168DD3E9648}" sibTransId="{A5023DB0-D655-4EE6-885B-FC865980DBBF}"/>
    <dgm:cxn modelId="{D717B617-F028-4C16-9E26-BCB1587291D8}" type="presOf" srcId="{9BB5B980-D16C-4237-8A44-68647D36F36E}" destId="{6A31E7E7-CAA9-49AC-ADCC-F19ACA036333}" srcOrd="0" destOrd="0" presId="urn:microsoft.com/office/officeart/2005/8/layout/arrow2"/>
    <dgm:cxn modelId="{6C9119DE-E3AA-4EF2-87F3-977A6D184D46}" srcId="{CCD788BC-8286-429A-BBF9-C490EE274575}" destId="{9BB5B980-D16C-4237-8A44-68647D36F36E}" srcOrd="1" destOrd="0" parTransId="{BBDE20BE-52DA-4310-9756-9A225BB0CBE0}" sibTransId="{52715513-5580-414A-8048-198D27075025}"/>
    <dgm:cxn modelId="{704197C7-E25C-496F-B7EC-A28C40559846}" type="presOf" srcId="{F9807297-058E-455D-BACD-AF3CFF5D0752}" destId="{283BCF6E-4BA1-4F72-B078-2306679AC9CE}" srcOrd="0" destOrd="0" presId="urn:microsoft.com/office/officeart/2005/8/layout/arrow2"/>
    <dgm:cxn modelId="{7785067B-FBB5-410C-962A-8FCD544D2DEC}" srcId="{CCD788BC-8286-429A-BBF9-C490EE274575}" destId="{6EA0FE00-C85F-45DA-97E9-5AAA14982127}" srcOrd="2" destOrd="0" parTransId="{D568050A-A2DC-4DE7-A9A8-F73E4930E7E7}" sibTransId="{94086FB5-9E09-49B2-A215-C72C6027B2C5}"/>
    <dgm:cxn modelId="{76D75F5F-F7E8-494E-80D1-7DF4AF3EC712}" type="presOf" srcId="{6EA0FE00-C85F-45DA-97E9-5AAA14982127}" destId="{9EFEF980-9D9A-4C86-94F4-260A1C297B76}" srcOrd="0" destOrd="0" presId="urn:microsoft.com/office/officeart/2005/8/layout/arrow2"/>
    <dgm:cxn modelId="{AD7A482E-D31E-4F74-9430-C81AF481D546}" type="presOf" srcId="{5D777455-0971-4940-8DB0-6A733590381F}" destId="{53FE7B0F-F742-4CF8-A653-BB5CB1744CF2}" srcOrd="0" destOrd="0" presId="urn:microsoft.com/office/officeart/2005/8/layout/arrow2"/>
    <dgm:cxn modelId="{7EB1CA64-BBCC-40D1-8CCA-CEF67FF279CF}" srcId="{CCD788BC-8286-429A-BBF9-C490EE274575}" destId="{F9807297-058E-455D-BACD-AF3CFF5D0752}" srcOrd="0" destOrd="0" parTransId="{775D0A12-644D-456D-A988-2F5B1CE5C766}" sibTransId="{104EFD60-2B64-428D-869D-AF8BA53DFF2A}"/>
    <dgm:cxn modelId="{D0176A9E-1349-449F-9164-CCDFD93DD1E1}" type="presParOf" srcId="{46A62AFD-03A8-49D0-AF47-84DE80BABA53}" destId="{99BB0FC3-7437-4585-950A-852F6989130A}" srcOrd="0" destOrd="0" presId="urn:microsoft.com/office/officeart/2005/8/layout/arrow2"/>
    <dgm:cxn modelId="{ECBB76EE-6905-493E-ACE1-70A814A9BE63}" type="presParOf" srcId="{46A62AFD-03A8-49D0-AF47-84DE80BABA53}" destId="{6AC5FBC5-E21F-44C7-8A63-429DB3FF6EE2}" srcOrd="1" destOrd="0" presId="urn:microsoft.com/office/officeart/2005/8/layout/arrow2"/>
    <dgm:cxn modelId="{943BDFA4-8AEF-41C5-9BA3-734E92ED0F54}" type="presParOf" srcId="{6AC5FBC5-E21F-44C7-8A63-429DB3FF6EE2}" destId="{3F30EE31-BF71-4E11-9676-E88EF561D527}" srcOrd="0" destOrd="0" presId="urn:microsoft.com/office/officeart/2005/8/layout/arrow2"/>
    <dgm:cxn modelId="{433C936E-B541-4042-BD5E-5AEC2CC5DD8B}" type="presParOf" srcId="{6AC5FBC5-E21F-44C7-8A63-429DB3FF6EE2}" destId="{283BCF6E-4BA1-4F72-B078-2306679AC9CE}" srcOrd="1" destOrd="0" presId="urn:microsoft.com/office/officeart/2005/8/layout/arrow2"/>
    <dgm:cxn modelId="{476A52AE-A36B-4B75-A606-A1A675C9DF98}" type="presParOf" srcId="{6AC5FBC5-E21F-44C7-8A63-429DB3FF6EE2}" destId="{FDF4D791-2406-4B56-85F7-CB305A62342D}" srcOrd="2" destOrd="0" presId="urn:microsoft.com/office/officeart/2005/8/layout/arrow2"/>
    <dgm:cxn modelId="{108A787E-6E84-431B-A7C0-549402CDB727}" type="presParOf" srcId="{6AC5FBC5-E21F-44C7-8A63-429DB3FF6EE2}" destId="{6A31E7E7-CAA9-49AC-ADCC-F19ACA036333}" srcOrd="3" destOrd="0" presId="urn:microsoft.com/office/officeart/2005/8/layout/arrow2"/>
    <dgm:cxn modelId="{66247B84-1D2A-402D-A61C-D0C5AD020972}" type="presParOf" srcId="{6AC5FBC5-E21F-44C7-8A63-429DB3FF6EE2}" destId="{47C0358B-8D36-4F55-A3BB-D3059A9590B1}" srcOrd="4" destOrd="0" presId="urn:microsoft.com/office/officeart/2005/8/layout/arrow2"/>
    <dgm:cxn modelId="{D4E9346E-0065-457B-A69D-252757AB05F2}" type="presParOf" srcId="{6AC5FBC5-E21F-44C7-8A63-429DB3FF6EE2}" destId="{9EFEF980-9D9A-4C86-94F4-260A1C297B76}" srcOrd="5" destOrd="0" presId="urn:microsoft.com/office/officeart/2005/8/layout/arrow2"/>
    <dgm:cxn modelId="{4EF6AE1C-2DB4-4079-AC42-4D5F5BD2A572}" type="presParOf" srcId="{6AC5FBC5-E21F-44C7-8A63-429DB3FF6EE2}" destId="{46D936CB-4B84-4B3D-8F10-504D3FEBFDE1}" srcOrd="6" destOrd="0" presId="urn:microsoft.com/office/officeart/2005/8/layout/arrow2"/>
    <dgm:cxn modelId="{38090502-8FE0-4FE7-BE4B-D278C9960030}" type="presParOf" srcId="{6AC5FBC5-E21F-44C7-8A63-429DB3FF6EE2}" destId="{53FE7B0F-F742-4CF8-A653-BB5CB1744CF2}"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9093AC-4E23-43BB-B03F-F6022FDF3C92}" type="doc">
      <dgm:prSet loTypeId="urn:microsoft.com/office/officeart/2005/8/layout/process4" loCatId="list" qsTypeId="urn:microsoft.com/office/officeart/2005/8/quickstyle/simple5" qsCatId="simple" csTypeId="urn:microsoft.com/office/officeart/2005/8/colors/colorful1#1" csCatId="colorful" phldr="1"/>
      <dgm:spPr/>
      <dgm:t>
        <a:bodyPr/>
        <a:lstStyle/>
        <a:p>
          <a:endParaRPr lang="zh-TW" altLang="en-US"/>
        </a:p>
      </dgm:t>
    </dgm:pt>
    <dgm:pt modelId="{C0C99D88-DB15-48B2-A536-56A2B0BD67B0}">
      <dgm:prSet phldrT="[文字]" custT="1"/>
      <dgm:spPr/>
      <dgm:t>
        <a:bodyPr/>
        <a:lstStyle/>
        <a:p>
          <a:r>
            <a:rPr lang="zh-TW" altLang="en-US" sz="1200" dirty="0" smtClean="0">
              <a:latin typeface="Times New Roman" pitchFamily="18" charset="0"/>
              <a:ea typeface="標楷體" pitchFamily="65" charset="-120"/>
              <a:cs typeface="Times New Roman" pitchFamily="18" charset="0"/>
            </a:rPr>
            <a:t>公告本計畫相關事項、辦理說明會，說明本計畫相關事項。</a:t>
          </a:r>
          <a:endParaRPr lang="zh-TW" altLang="en-US" sz="1200" dirty="0">
            <a:latin typeface="Times New Roman" pitchFamily="18" charset="0"/>
            <a:ea typeface="標楷體" pitchFamily="65" charset="-120"/>
            <a:cs typeface="Times New Roman" pitchFamily="18" charset="0"/>
          </a:endParaRPr>
        </a:p>
      </dgm:t>
    </dgm:pt>
    <dgm:pt modelId="{D31F6D92-CBC6-48C7-B5A4-5090DD75D2B0}" type="parTrans" cxnId="{5E68022E-88F3-464D-BE1E-25BB86853E71}">
      <dgm:prSet/>
      <dgm:spPr/>
      <dgm:t>
        <a:bodyPr/>
        <a:lstStyle/>
        <a:p>
          <a:endParaRPr lang="zh-TW" altLang="en-US" sz="1200">
            <a:latin typeface="Times New Roman" pitchFamily="18" charset="0"/>
            <a:cs typeface="Times New Roman" pitchFamily="18" charset="0"/>
          </a:endParaRPr>
        </a:p>
      </dgm:t>
    </dgm:pt>
    <dgm:pt modelId="{2343F4E3-93E8-4B22-959D-D80778877943}" type="sibTrans" cxnId="{5E68022E-88F3-464D-BE1E-25BB86853E71}">
      <dgm:prSet/>
      <dgm:spPr/>
      <dgm:t>
        <a:bodyPr/>
        <a:lstStyle/>
        <a:p>
          <a:endParaRPr lang="zh-TW" altLang="en-US" sz="1200">
            <a:latin typeface="Times New Roman" pitchFamily="18" charset="0"/>
            <a:cs typeface="Times New Roman" pitchFamily="18" charset="0"/>
          </a:endParaRPr>
        </a:p>
      </dgm:t>
    </dgm:pt>
    <dgm:pt modelId="{B55D9163-3BCD-4581-AFA7-855FCF57B909}">
      <dgm:prSet phldrT="[文字]" custT="1"/>
      <dgm:spPr/>
      <dgm:t>
        <a:bodyPr/>
        <a:lstStyle/>
        <a:p>
          <a:r>
            <a:rPr lang="zh-TW" altLang="en-US" sz="1200" b="1" dirty="0" smtClean="0">
              <a:latin typeface="Times New Roman" pitchFamily="18" charset="0"/>
              <a:ea typeface="標楷體" pitchFamily="65" charset="-120"/>
              <a:cs typeface="Times New Roman" pitchFamily="18" charset="0"/>
            </a:rPr>
            <a:t>各校提出申請書</a:t>
          </a:r>
          <a:r>
            <a:rPr lang="en-US" altLang="zh-TW" sz="1200" b="1" dirty="0" smtClean="0">
              <a:latin typeface="Times New Roman" pitchFamily="18" charset="0"/>
              <a:ea typeface="標楷體" pitchFamily="65" charset="-120"/>
              <a:cs typeface="Times New Roman" pitchFamily="18" charset="0"/>
            </a:rPr>
            <a:t>/</a:t>
          </a:r>
          <a:r>
            <a:rPr lang="zh-TW" altLang="en-US" sz="1200" b="1" dirty="0" smtClean="0">
              <a:latin typeface="Times New Roman" pitchFamily="18" charset="0"/>
              <a:ea typeface="標楷體" pitchFamily="65" charset="-120"/>
              <a:cs typeface="Times New Roman" pitchFamily="18" charset="0"/>
            </a:rPr>
            <a:t>函知</a:t>
          </a:r>
          <a:r>
            <a:rPr lang="en-US" altLang="zh-TW" sz="1200" b="1" dirty="0" smtClean="0">
              <a:latin typeface="Times New Roman" pitchFamily="18" charset="0"/>
              <a:ea typeface="標楷體" pitchFamily="65" charset="-120"/>
              <a:cs typeface="Times New Roman" pitchFamily="18" charset="0"/>
            </a:rPr>
            <a:t>100</a:t>
          </a:r>
          <a:r>
            <a:rPr lang="zh-TW" altLang="en-US" sz="1200" b="1" dirty="0" smtClean="0">
              <a:latin typeface="Times New Roman" pitchFamily="18" charset="0"/>
              <a:ea typeface="標楷體" pitchFamily="65" charset="-120"/>
              <a:cs typeface="Times New Roman" pitchFamily="18" charset="0"/>
            </a:rPr>
            <a:t>、</a:t>
          </a:r>
          <a:r>
            <a:rPr lang="en-US" altLang="zh-TW" sz="1200" b="1" dirty="0" smtClean="0">
              <a:latin typeface="Times New Roman" pitchFamily="18" charset="0"/>
              <a:ea typeface="標楷體" pitchFamily="65" charset="-120"/>
              <a:cs typeface="Times New Roman" pitchFamily="18" charset="0"/>
            </a:rPr>
            <a:t>101</a:t>
          </a:r>
          <a:r>
            <a:rPr lang="zh-TW" altLang="en-US" sz="1200" b="1" dirty="0" smtClean="0">
              <a:latin typeface="Times New Roman" pitchFamily="18" charset="0"/>
              <a:ea typeface="標楷體" pitchFamily="65" charset="-120"/>
              <a:cs typeface="Times New Roman" pitchFamily="18" charset="0"/>
            </a:rPr>
            <a:t>、</a:t>
          </a:r>
          <a:r>
            <a:rPr lang="en-US" altLang="zh-TW" sz="1200" b="1" dirty="0" smtClean="0">
              <a:latin typeface="Times New Roman" pitchFamily="18" charset="0"/>
              <a:ea typeface="標楷體" pitchFamily="65" charset="-120"/>
              <a:cs typeface="Times New Roman" pitchFamily="18" charset="0"/>
            </a:rPr>
            <a:t>102</a:t>
          </a:r>
          <a:r>
            <a:rPr lang="zh-TW" altLang="en-US" sz="1200" b="1" dirty="0" smtClean="0">
              <a:latin typeface="Times New Roman" pitchFamily="18" charset="0"/>
              <a:ea typeface="標楷體" pitchFamily="65" charset="-120"/>
              <a:cs typeface="Times New Roman" pitchFamily="18" charset="0"/>
            </a:rPr>
            <a:t>年度獲獎學校送自評報告</a:t>
          </a:r>
          <a:endParaRPr lang="zh-TW" altLang="en-US" sz="1200" b="1" dirty="0">
            <a:latin typeface="Times New Roman" pitchFamily="18" charset="0"/>
            <a:ea typeface="標楷體" pitchFamily="65" charset="-120"/>
            <a:cs typeface="Times New Roman" pitchFamily="18" charset="0"/>
          </a:endParaRPr>
        </a:p>
      </dgm:t>
    </dgm:pt>
    <dgm:pt modelId="{CC1C9386-4BFC-4D9C-939A-E8D0054D332A}" type="parTrans" cxnId="{577022E5-7B05-407B-831A-72F20AECF1A9}">
      <dgm:prSet/>
      <dgm:spPr/>
      <dgm:t>
        <a:bodyPr/>
        <a:lstStyle/>
        <a:p>
          <a:endParaRPr lang="zh-TW" altLang="en-US" sz="1200">
            <a:latin typeface="Times New Roman" pitchFamily="18" charset="0"/>
            <a:cs typeface="Times New Roman" pitchFamily="18" charset="0"/>
          </a:endParaRPr>
        </a:p>
      </dgm:t>
    </dgm:pt>
    <dgm:pt modelId="{F0358D56-C882-4D3F-8EB5-C4FE6071DB35}" type="sibTrans" cxnId="{577022E5-7B05-407B-831A-72F20AECF1A9}">
      <dgm:prSet/>
      <dgm:spPr/>
      <dgm:t>
        <a:bodyPr/>
        <a:lstStyle/>
        <a:p>
          <a:endParaRPr lang="zh-TW" altLang="en-US" sz="1200">
            <a:latin typeface="Times New Roman" pitchFamily="18" charset="0"/>
            <a:cs typeface="Times New Roman" pitchFamily="18" charset="0"/>
          </a:endParaRPr>
        </a:p>
      </dgm:t>
    </dgm:pt>
    <dgm:pt modelId="{ED5C98D7-0E33-4976-A26C-AC920662703D}">
      <dgm:prSet phldrT="[文字]" custT="1"/>
      <dgm:spPr/>
      <dgm:t>
        <a:bodyPr/>
        <a:lstStyle/>
        <a:p>
          <a:r>
            <a:rPr lang="zh-TW" altLang="en-US" sz="1200" dirty="0" smtClean="0">
              <a:latin typeface="Times New Roman" pitchFamily="18" charset="0"/>
              <a:ea typeface="標楷體" pitchFamily="65" charset="-120"/>
              <a:cs typeface="Times New Roman" pitchFamily="18" charset="0"/>
            </a:rPr>
            <a:t>符合申請資格之學校，應於申請期限內以掛號寄出，未於申請日送達將一律不予受理。</a:t>
          </a:r>
          <a:endParaRPr lang="zh-TW" altLang="en-US" sz="1200" dirty="0">
            <a:latin typeface="Times New Roman" pitchFamily="18" charset="0"/>
            <a:ea typeface="標楷體" pitchFamily="65" charset="-120"/>
            <a:cs typeface="Times New Roman" pitchFamily="18" charset="0"/>
          </a:endParaRPr>
        </a:p>
      </dgm:t>
    </dgm:pt>
    <dgm:pt modelId="{0DB25005-730E-4868-A6F0-3AB4AD2478A5}" type="parTrans" cxnId="{EA8F2250-46B4-453F-A552-DF3922ADE0F3}">
      <dgm:prSet/>
      <dgm:spPr/>
      <dgm:t>
        <a:bodyPr/>
        <a:lstStyle/>
        <a:p>
          <a:endParaRPr lang="zh-TW" altLang="en-US" sz="1200">
            <a:latin typeface="Times New Roman" pitchFamily="18" charset="0"/>
            <a:cs typeface="Times New Roman" pitchFamily="18" charset="0"/>
          </a:endParaRPr>
        </a:p>
      </dgm:t>
    </dgm:pt>
    <dgm:pt modelId="{4DA18D97-E21F-4219-8C1F-F46BD909EC83}" type="sibTrans" cxnId="{EA8F2250-46B4-453F-A552-DF3922ADE0F3}">
      <dgm:prSet/>
      <dgm:spPr/>
      <dgm:t>
        <a:bodyPr/>
        <a:lstStyle/>
        <a:p>
          <a:endParaRPr lang="zh-TW" altLang="en-US" sz="1200">
            <a:latin typeface="Times New Roman" pitchFamily="18" charset="0"/>
            <a:cs typeface="Times New Roman" pitchFamily="18" charset="0"/>
          </a:endParaRPr>
        </a:p>
      </dgm:t>
    </dgm:pt>
    <dgm:pt modelId="{6C9C034D-A426-44FF-81E4-5E48775F205E}">
      <dgm:prSet phldrT="[文字]" custT="1"/>
      <dgm:spPr/>
      <dgm:t>
        <a:bodyPr/>
        <a:lstStyle/>
        <a:p>
          <a:r>
            <a:rPr lang="zh-TW" altLang="en-US" sz="1200" b="1" dirty="0" smtClean="0">
              <a:latin typeface="Times New Roman" pitchFamily="18" charset="0"/>
              <a:ea typeface="標楷體" pitchFamily="65" charset="-120"/>
              <a:cs typeface="Times New Roman" pitchFamily="18" charset="0"/>
            </a:rPr>
            <a:t>資格審查</a:t>
          </a:r>
          <a:endParaRPr lang="zh-TW" altLang="en-US" sz="1200" b="1" dirty="0">
            <a:latin typeface="Times New Roman" pitchFamily="18" charset="0"/>
            <a:ea typeface="標楷體" pitchFamily="65" charset="-120"/>
            <a:cs typeface="Times New Roman" pitchFamily="18" charset="0"/>
          </a:endParaRPr>
        </a:p>
      </dgm:t>
    </dgm:pt>
    <dgm:pt modelId="{9614EB91-2085-4BB4-8456-78A18030DFF8}" type="parTrans" cxnId="{D809ED84-DF1F-491F-BC1B-10F84A68FE88}">
      <dgm:prSet/>
      <dgm:spPr/>
      <dgm:t>
        <a:bodyPr/>
        <a:lstStyle/>
        <a:p>
          <a:endParaRPr lang="zh-TW" altLang="en-US" sz="1200">
            <a:latin typeface="Times New Roman" pitchFamily="18" charset="0"/>
            <a:cs typeface="Times New Roman" pitchFamily="18" charset="0"/>
          </a:endParaRPr>
        </a:p>
      </dgm:t>
    </dgm:pt>
    <dgm:pt modelId="{BE8324A9-75BA-4F10-97C8-69DEDA7A9D83}" type="sibTrans" cxnId="{D809ED84-DF1F-491F-BC1B-10F84A68FE88}">
      <dgm:prSet/>
      <dgm:spPr/>
      <dgm:t>
        <a:bodyPr/>
        <a:lstStyle/>
        <a:p>
          <a:endParaRPr lang="zh-TW" altLang="en-US" sz="1200">
            <a:latin typeface="Times New Roman" pitchFamily="18" charset="0"/>
            <a:cs typeface="Times New Roman" pitchFamily="18" charset="0"/>
          </a:endParaRPr>
        </a:p>
      </dgm:t>
    </dgm:pt>
    <dgm:pt modelId="{C1A72508-CD6C-4891-83B1-6727862C0543}">
      <dgm:prSet phldrT="[文字]" custT="1"/>
      <dgm:spPr/>
      <dgm:t>
        <a:bodyPr/>
        <a:lstStyle/>
        <a:p>
          <a:r>
            <a:rPr lang="zh-TW" altLang="en-US" sz="1200" dirty="0" smtClean="0">
              <a:latin typeface="Times New Roman" pitchFamily="18" charset="0"/>
              <a:ea typeface="標楷體" pitchFamily="65" charset="-120"/>
              <a:cs typeface="Times New Roman" pitchFamily="18" charset="0"/>
            </a:rPr>
            <a:t>計畫辦公室進行申請案件審查，符合申請資格者即進入書面審查。</a:t>
          </a:r>
          <a:endParaRPr lang="zh-TW" altLang="en-US" sz="1200" dirty="0">
            <a:latin typeface="Times New Roman" pitchFamily="18" charset="0"/>
            <a:ea typeface="標楷體" pitchFamily="65" charset="-120"/>
            <a:cs typeface="Times New Roman" pitchFamily="18" charset="0"/>
          </a:endParaRPr>
        </a:p>
      </dgm:t>
    </dgm:pt>
    <dgm:pt modelId="{FA2B19A7-2BEF-4165-91EE-C9DCCFDAF0AD}" type="parTrans" cxnId="{C424E237-11C3-46BB-9325-E04F83D8F98B}">
      <dgm:prSet/>
      <dgm:spPr/>
      <dgm:t>
        <a:bodyPr/>
        <a:lstStyle/>
        <a:p>
          <a:endParaRPr lang="zh-TW" altLang="en-US" sz="1200">
            <a:latin typeface="Times New Roman" pitchFamily="18" charset="0"/>
            <a:cs typeface="Times New Roman" pitchFamily="18" charset="0"/>
          </a:endParaRPr>
        </a:p>
      </dgm:t>
    </dgm:pt>
    <dgm:pt modelId="{EA6AD539-0930-4881-B982-12911E292758}" type="sibTrans" cxnId="{C424E237-11C3-46BB-9325-E04F83D8F98B}">
      <dgm:prSet/>
      <dgm:spPr/>
      <dgm:t>
        <a:bodyPr/>
        <a:lstStyle/>
        <a:p>
          <a:endParaRPr lang="zh-TW" altLang="en-US" sz="1200">
            <a:latin typeface="Times New Roman" pitchFamily="18" charset="0"/>
            <a:cs typeface="Times New Roman" pitchFamily="18" charset="0"/>
          </a:endParaRPr>
        </a:p>
      </dgm:t>
    </dgm:pt>
    <dgm:pt modelId="{526C33FB-ABD5-4751-9912-9BD134B5A8AA}">
      <dgm:prSet phldrT="[文字]" custT="1"/>
      <dgm:spPr/>
      <dgm:t>
        <a:bodyPr/>
        <a:lstStyle/>
        <a:p>
          <a:r>
            <a:rPr lang="zh-TW" altLang="en-US" sz="1200" b="1" dirty="0" smtClean="0">
              <a:latin typeface="Times New Roman" pitchFamily="18" charset="0"/>
              <a:ea typeface="標楷體" pitchFamily="65" charset="-120"/>
              <a:cs typeface="Times New Roman" pitchFamily="18" charset="0"/>
            </a:rPr>
            <a:t>召集人會議</a:t>
          </a:r>
          <a:endParaRPr lang="zh-TW" altLang="en-US" sz="1200" b="1" dirty="0">
            <a:latin typeface="Times New Roman" pitchFamily="18" charset="0"/>
            <a:ea typeface="標楷體" pitchFamily="65" charset="-120"/>
            <a:cs typeface="Times New Roman" pitchFamily="18" charset="0"/>
          </a:endParaRPr>
        </a:p>
      </dgm:t>
    </dgm:pt>
    <dgm:pt modelId="{B611ED51-3BB7-4525-9A3C-028B14D4C5A8}" type="parTrans" cxnId="{5866D349-0CB9-4E96-A99E-BE3672105D16}">
      <dgm:prSet/>
      <dgm:spPr/>
      <dgm:t>
        <a:bodyPr/>
        <a:lstStyle/>
        <a:p>
          <a:endParaRPr lang="zh-TW" altLang="en-US" sz="1200">
            <a:latin typeface="Times New Roman" pitchFamily="18" charset="0"/>
            <a:cs typeface="Times New Roman" pitchFamily="18" charset="0"/>
          </a:endParaRPr>
        </a:p>
      </dgm:t>
    </dgm:pt>
    <dgm:pt modelId="{9F3FB7AC-5F1D-4C42-A0D8-27B7EF619A95}" type="sibTrans" cxnId="{5866D349-0CB9-4E96-A99E-BE3672105D16}">
      <dgm:prSet/>
      <dgm:spPr/>
      <dgm:t>
        <a:bodyPr/>
        <a:lstStyle/>
        <a:p>
          <a:endParaRPr lang="zh-TW" altLang="en-US" sz="1200">
            <a:latin typeface="Times New Roman" pitchFamily="18" charset="0"/>
            <a:cs typeface="Times New Roman" pitchFamily="18" charset="0"/>
          </a:endParaRPr>
        </a:p>
      </dgm:t>
    </dgm:pt>
    <dgm:pt modelId="{484CB10A-D50F-467D-AA52-7CF39AE1DE40}">
      <dgm:prSet phldrT="[文字]" custT="1"/>
      <dgm:spPr/>
      <dgm:t>
        <a:bodyPr/>
        <a:lstStyle/>
        <a:p>
          <a:r>
            <a:rPr lang="zh-TW" altLang="en-US" sz="1200" dirty="0" smtClean="0">
              <a:latin typeface="Times New Roman" pitchFamily="18" charset="0"/>
              <a:ea typeface="標楷體" pitchFamily="65" charset="-120"/>
              <a:cs typeface="Times New Roman" pitchFamily="18" charset="0"/>
            </a:rPr>
            <a:t>舉辦召集人會議，說明計畫審查重點及評分方式</a:t>
          </a:r>
          <a:endParaRPr lang="zh-TW" altLang="en-US" sz="1200" dirty="0">
            <a:latin typeface="Times New Roman" pitchFamily="18" charset="0"/>
            <a:ea typeface="標楷體" pitchFamily="65" charset="-120"/>
            <a:cs typeface="Times New Roman" pitchFamily="18" charset="0"/>
          </a:endParaRPr>
        </a:p>
      </dgm:t>
    </dgm:pt>
    <dgm:pt modelId="{8A4616E3-170C-4B33-85BE-9858FDF12C28}" type="parTrans" cxnId="{6EE6784A-0479-49E8-98B1-7CCBC777FE85}">
      <dgm:prSet/>
      <dgm:spPr/>
      <dgm:t>
        <a:bodyPr/>
        <a:lstStyle/>
        <a:p>
          <a:endParaRPr lang="zh-TW" altLang="en-US" sz="1200">
            <a:latin typeface="Times New Roman" pitchFamily="18" charset="0"/>
            <a:cs typeface="Times New Roman" pitchFamily="18" charset="0"/>
          </a:endParaRPr>
        </a:p>
      </dgm:t>
    </dgm:pt>
    <dgm:pt modelId="{29898A34-8768-453F-92C4-891AD698DC10}" type="sibTrans" cxnId="{6EE6784A-0479-49E8-98B1-7CCBC777FE85}">
      <dgm:prSet/>
      <dgm:spPr/>
      <dgm:t>
        <a:bodyPr/>
        <a:lstStyle/>
        <a:p>
          <a:endParaRPr lang="zh-TW" altLang="en-US" sz="1200">
            <a:latin typeface="Times New Roman" pitchFamily="18" charset="0"/>
            <a:cs typeface="Times New Roman" pitchFamily="18" charset="0"/>
          </a:endParaRPr>
        </a:p>
      </dgm:t>
    </dgm:pt>
    <dgm:pt modelId="{C51B6EAC-AB6C-44D0-81A9-7DBA1EF55E92}">
      <dgm:prSet phldrT="[文字]" custT="1"/>
      <dgm:spPr/>
      <dgm:t>
        <a:bodyPr/>
        <a:lstStyle/>
        <a:p>
          <a:r>
            <a:rPr lang="zh-TW" altLang="en-US" sz="1200" b="1" dirty="0" smtClean="0">
              <a:latin typeface="Times New Roman" pitchFamily="18" charset="0"/>
              <a:ea typeface="標楷體" pitchFamily="65" charset="-120"/>
              <a:cs typeface="Times New Roman" pitchFamily="18" charset="0"/>
            </a:rPr>
            <a:t>書面審查</a:t>
          </a:r>
          <a:r>
            <a:rPr lang="en-US" altLang="zh-TW" sz="1200" b="1" dirty="0" smtClean="0">
              <a:latin typeface="Times New Roman" pitchFamily="18" charset="0"/>
              <a:ea typeface="標楷體" pitchFamily="65" charset="-120"/>
              <a:cs typeface="Times New Roman" pitchFamily="18" charset="0"/>
            </a:rPr>
            <a:t>/</a:t>
          </a:r>
          <a:r>
            <a:rPr lang="zh-TW" altLang="en-US" sz="1200" b="1" dirty="0" smtClean="0">
              <a:latin typeface="Times New Roman" pitchFamily="18" charset="0"/>
              <a:ea typeface="標楷體" pitchFamily="65" charset="-120"/>
              <a:cs typeface="Times New Roman" pitchFamily="18" charset="0"/>
            </a:rPr>
            <a:t>收各校自評報告</a:t>
          </a:r>
          <a:endParaRPr lang="zh-TW" altLang="en-US" sz="1200" b="1" dirty="0">
            <a:latin typeface="Times New Roman" pitchFamily="18" charset="0"/>
            <a:ea typeface="標楷體" pitchFamily="65" charset="-120"/>
            <a:cs typeface="Times New Roman" pitchFamily="18" charset="0"/>
          </a:endParaRPr>
        </a:p>
      </dgm:t>
    </dgm:pt>
    <dgm:pt modelId="{96B7A9FD-03E5-4F90-A4FC-BEC5CF4FF357}" type="parTrans" cxnId="{5BB9DA4A-E279-49D4-A5BA-824CC045C25A}">
      <dgm:prSet/>
      <dgm:spPr/>
      <dgm:t>
        <a:bodyPr/>
        <a:lstStyle/>
        <a:p>
          <a:endParaRPr lang="zh-TW" altLang="en-US" sz="1200">
            <a:latin typeface="Times New Roman" pitchFamily="18" charset="0"/>
            <a:cs typeface="Times New Roman" pitchFamily="18" charset="0"/>
          </a:endParaRPr>
        </a:p>
      </dgm:t>
    </dgm:pt>
    <dgm:pt modelId="{015E9E24-9C15-4B4C-8440-9129E136B3DF}" type="sibTrans" cxnId="{5BB9DA4A-E279-49D4-A5BA-824CC045C25A}">
      <dgm:prSet/>
      <dgm:spPr/>
      <dgm:t>
        <a:bodyPr/>
        <a:lstStyle/>
        <a:p>
          <a:endParaRPr lang="zh-TW" altLang="en-US" sz="1200">
            <a:latin typeface="Times New Roman" pitchFamily="18" charset="0"/>
            <a:cs typeface="Times New Roman" pitchFamily="18" charset="0"/>
          </a:endParaRPr>
        </a:p>
      </dgm:t>
    </dgm:pt>
    <dgm:pt modelId="{2FC3B594-7D7C-4F18-B3B1-DA28BD4D206C}">
      <dgm:prSet phldrT="[文字]" custT="1"/>
      <dgm:spPr/>
      <dgm:t>
        <a:bodyPr/>
        <a:lstStyle/>
        <a:p>
          <a:r>
            <a:rPr lang="zh-TW" altLang="en-US" sz="1200" dirty="0" smtClean="0">
              <a:latin typeface="Times New Roman" pitchFamily="18" charset="0"/>
              <a:ea typeface="標楷體" pitchFamily="65" charset="-120"/>
              <a:cs typeface="Times New Roman" pitchFamily="18" charset="0"/>
            </a:rPr>
            <a:t>審查委員進行書面審查作業。</a:t>
          </a:r>
          <a:endParaRPr lang="zh-TW" altLang="en-US" sz="1200" dirty="0">
            <a:latin typeface="Times New Roman" pitchFamily="18" charset="0"/>
            <a:ea typeface="標楷體" pitchFamily="65" charset="-120"/>
            <a:cs typeface="Times New Roman" pitchFamily="18" charset="0"/>
          </a:endParaRPr>
        </a:p>
      </dgm:t>
    </dgm:pt>
    <dgm:pt modelId="{2821FADE-0A8E-4041-B5F6-42F6579C7AFA}" type="parTrans" cxnId="{AB3C8592-83C0-43CC-9A3E-B2C8812F53A6}">
      <dgm:prSet/>
      <dgm:spPr/>
      <dgm:t>
        <a:bodyPr/>
        <a:lstStyle/>
        <a:p>
          <a:endParaRPr lang="zh-TW" altLang="en-US" sz="1200">
            <a:latin typeface="Times New Roman" pitchFamily="18" charset="0"/>
            <a:cs typeface="Times New Roman" pitchFamily="18" charset="0"/>
          </a:endParaRPr>
        </a:p>
      </dgm:t>
    </dgm:pt>
    <dgm:pt modelId="{E210BEE1-9179-47BF-932C-12D885FA0995}" type="sibTrans" cxnId="{AB3C8592-83C0-43CC-9A3E-B2C8812F53A6}">
      <dgm:prSet/>
      <dgm:spPr/>
      <dgm:t>
        <a:bodyPr/>
        <a:lstStyle/>
        <a:p>
          <a:endParaRPr lang="zh-TW" altLang="en-US" sz="1200">
            <a:latin typeface="Times New Roman" pitchFamily="18" charset="0"/>
            <a:cs typeface="Times New Roman" pitchFamily="18" charset="0"/>
          </a:endParaRPr>
        </a:p>
      </dgm:t>
    </dgm:pt>
    <dgm:pt modelId="{707EEC14-395C-4C2F-A9A4-FDB35C4AEF42}">
      <dgm:prSet phldrT="[文字]" custT="1"/>
      <dgm:spPr/>
      <dgm:t>
        <a:bodyPr/>
        <a:lstStyle/>
        <a:p>
          <a:r>
            <a:rPr lang="zh-TW" altLang="en-US" sz="1200" b="1" dirty="0" smtClean="0">
              <a:latin typeface="Times New Roman" pitchFamily="18" charset="0"/>
              <a:ea typeface="標楷體" pitchFamily="65" charset="-120"/>
              <a:cs typeface="Times New Roman" pitchFamily="18" charset="0"/>
            </a:rPr>
            <a:t>複審會議</a:t>
          </a:r>
          <a:r>
            <a:rPr lang="en-US" altLang="zh-TW" sz="1200" b="1" dirty="0" smtClean="0">
              <a:latin typeface="Times New Roman" pitchFamily="18" charset="0"/>
              <a:ea typeface="標楷體" pitchFamily="65" charset="-120"/>
              <a:cs typeface="Times New Roman" pitchFamily="18" charset="0"/>
            </a:rPr>
            <a:t>/</a:t>
          </a:r>
          <a:r>
            <a:rPr lang="zh-TW" altLang="en-US" sz="1200" b="1" dirty="0" smtClean="0">
              <a:latin typeface="Times New Roman" pitchFamily="18" charset="0"/>
              <a:ea typeface="標楷體" pitchFamily="65" charset="-120"/>
              <a:cs typeface="Times New Roman" pitchFamily="18" charset="0"/>
            </a:rPr>
            <a:t>審查</a:t>
          </a:r>
          <a:r>
            <a:rPr lang="en-US" altLang="zh-TW" sz="1200" b="1" dirty="0" smtClean="0">
              <a:latin typeface="Times New Roman" pitchFamily="18" charset="0"/>
              <a:ea typeface="標楷體" pitchFamily="65" charset="-120"/>
              <a:cs typeface="Times New Roman" pitchFamily="18" charset="0"/>
            </a:rPr>
            <a:t>101</a:t>
          </a:r>
          <a:r>
            <a:rPr lang="zh-TW" altLang="en-US" sz="1200" b="1" dirty="0" smtClean="0">
              <a:latin typeface="Times New Roman" pitchFamily="18" charset="0"/>
              <a:ea typeface="標楷體" pitchFamily="65" charset="-120"/>
              <a:cs typeface="Times New Roman" pitchFamily="18" charset="0"/>
            </a:rPr>
            <a:t>、</a:t>
          </a:r>
          <a:r>
            <a:rPr lang="en-US" altLang="zh-TW" sz="1200" b="1" dirty="0" smtClean="0">
              <a:latin typeface="Times New Roman" pitchFamily="18" charset="0"/>
              <a:ea typeface="標楷體" pitchFamily="65" charset="-120"/>
              <a:cs typeface="Times New Roman" pitchFamily="18" charset="0"/>
            </a:rPr>
            <a:t>102</a:t>
          </a:r>
          <a:r>
            <a:rPr lang="zh-TW" altLang="en-US" sz="1200" b="1" dirty="0" smtClean="0">
              <a:latin typeface="Times New Roman" pitchFamily="18" charset="0"/>
              <a:ea typeface="標楷體" pitchFamily="65" charset="-120"/>
              <a:cs typeface="Times New Roman" pitchFamily="18" charset="0"/>
            </a:rPr>
            <a:t>年度自評報告</a:t>
          </a:r>
          <a:endParaRPr lang="zh-TW" altLang="en-US" sz="1200" b="1" dirty="0">
            <a:latin typeface="Times New Roman" pitchFamily="18" charset="0"/>
            <a:ea typeface="標楷體" pitchFamily="65" charset="-120"/>
            <a:cs typeface="Times New Roman" pitchFamily="18" charset="0"/>
          </a:endParaRPr>
        </a:p>
      </dgm:t>
    </dgm:pt>
    <dgm:pt modelId="{409689C6-5EC3-42E3-B17F-5FFE061F0100}" type="parTrans" cxnId="{54F242D2-E033-4574-A89A-83572B2E57A4}">
      <dgm:prSet/>
      <dgm:spPr/>
      <dgm:t>
        <a:bodyPr/>
        <a:lstStyle/>
        <a:p>
          <a:endParaRPr lang="zh-TW" altLang="en-US" sz="1200">
            <a:latin typeface="Times New Roman" pitchFamily="18" charset="0"/>
            <a:cs typeface="Times New Roman" pitchFamily="18" charset="0"/>
          </a:endParaRPr>
        </a:p>
      </dgm:t>
    </dgm:pt>
    <dgm:pt modelId="{8E43BCBC-0123-4C68-8EA5-68ACD6FCB599}" type="sibTrans" cxnId="{54F242D2-E033-4574-A89A-83572B2E57A4}">
      <dgm:prSet/>
      <dgm:spPr/>
      <dgm:t>
        <a:bodyPr/>
        <a:lstStyle/>
        <a:p>
          <a:endParaRPr lang="zh-TW" altLang="en-US" sz="1200">
            <a:latin typeface="Times New Roman" pitchFamily="18" charset="0"/>
            <a:cs typeface="Times New Roman" pitchFamily="18" charset="0"/>
          </a:endParaRPr>
        </a:p>
      </dgm:t>
    </dgm:pt>
    <dgm:pt modelId="{A19C7E55-E973-4611-A8EF-01D843862579}">
      <dgm:prSet phldrT="[文字]" custT="1"/>
      <dgm:spPr/>
      <dgm:t>
        <a:bodyPr/>
        <a:lstStyle/>
        <a:p>
          <a:r>
            <a:rPr lang="zh-TW" altLang="en-US" sz="1200" dirty="0" smtClean="0">
              <a:latin typeface="Times New Roman" pitchFamily="18" charset="0"/>
              <a:ea typeface="標楷體" pitchFamily="65" charset="-120"/>
              <a:cs typeface="Times New Roman" pitchFamily="18" charset="0"/>
            </a:rPr>
            <a:t>召開複審會議，通過補助名單。</a:t>
          </a:r>
          <a:endParaRPr lang="zh-TW" altLang="en-US" sz="1200" dirty="0">
            <a:latin typeface="Times New Roman" pitchFamily="18" charset="0"/>
            <a:ea typeface="標楷體" pitchFamily="65" charset="-120"/>
            <a:cs typeface="Times New Roman" pitchFamily="18" charset="0"/>
          </a:endParaRPr>
        </a:p>
      </dgm:t>
    </dgm:pt>
    <dgm:pt modelId="{C707DBCB-7839-49D4-A719-DF88E8B8E974}" type="parTrans" cxnId="{C67BAE14-1812-4124-99BD-93FA1F3A5316}">
      <dgm:prSet/>
      <dgm:spPr/>
      <dgm:t>
        <a:bodyPr/>
        <a:lstStyle/>
        <a:p>
          <a:endParaRPr lang="zh-TW" altLang="en-US" sz="1200">
            <a:latin typeface="Times New Roman" pitchFamily="18" charset="0"/>
            <a:cs typeface="Times New Roman" pitchFamily="18" charset="0"/>
          </a:endParaRPr>
        </a:p>
      </dgm:t>
    </dgm:pt>
    <dgm:pt modelId="{DE0FAA10-59C5-49ED-AF24-FE4881FE700F}" type="sibTrans" cxnId="{C67BAE14-1812-4124-99BD-93FA1F3A5316}">
      <dgm:prSet/>
      <dgm:spPr/>
      <dgm:t>
        <a:bodyPr/>
        <a:lstStyle/>
        <a:p>
          <a:endParaRPr lang="zh-TW" altLang="en-US" sz="1200">
            <a:latin typeface="Times New Roman" pitchFamily="18" charset="0"/>
            <a:cs typeface="Times New Roman" pitchFamily="18" charset="0"/>
          </a:endParaRPr>
        </a:p>
      </dgm:t>
    </dgm:pt>
    <dgm:pt modelId="{1DE43EB4-B122-4DB5-B162-5937199DBD98}">
      <dgm:prSet phldrT="[文字]" custT="1"/>
      <dgm:spPr/>
      <dgm:t>
        <a:bodyPr/>
        <a:lstStyle/>
        <a:p>
          <a:r>
            <a:rPr lang="zh-TW" altLang="en-US" sz="1200" b="1" smtClean="0">
              <a:latin typeface="Times New Roman" pitchFamily="18" charset="0"/>
              <a:ea typeface="標楷體" pitchFamily="65" charset="-120"/>
              <a:cs typeface="Times New Roman" pitchFamily="18" charset="0"/>
            </a:rPr>
            <a:t>公告審查結果</a:t>
          </a:r>
          <a:endParaRPr lang="zh-TW" altLang="en-US" sz="1200" b="1" dirty="0">
            <a:latin typeface="Times New Roman" pitchFamily="18" charset="0"/>
            <a:ea typeface="標楷體" pitchFamily="65" charset="-120"/>
            <a:cs typeface="Times New Roman" pitchFamily="18" charset="0"/>
          </a:endParaRPr>
        </a:p>
      </dgm:t>
    </dgm:pt>
    <dgm:pt modelId="{D95156C4-07EE-4EE4-BE4C-F7C33B0C3069}" type="parTrans" cxnId="{358B0E86-65F9-465B-99B9-97F8E818DC46}">
      <dgm:prSet/>
      <dgm:spPr/>
      <dgm:t>
        <a:bodyPr/>
        <a:lstStyle/>
        <a:p>
          <a:endParaRPr lang="zh-TW" altLang="en-US" sz="1200">
            <a:latin typeface="Times New Roman" pitchFamily="18" charset="0"/>
            <a:cs typeface="Times New Roman" pitchFamily="18" charset="0"/>
          </a:endParaRPr>
        </a:p>
      </dgm:t>
    </dgm:pt>
    <dgm:pt modelId="{ABA07794-F526-4A60-8321-6C3641D8CBF1}" type="sibTrans" cxnId="{358B0E86-65F9-465B-99B9-97F8E818DC46}">
      <dgm:prSet/>
      <dgm:spPr/>
      <dgm:t>
        <a:bodyPr/>
        <a:lstStyle/>
        <a:p>
          <a:endParaRPr lang="zh-TW" altLang="en-US" sz="1200">
            <a:latin typeface="Times New Roman" pitchFamily="18" charset="0"/>
            <a:cs typeface="Times New Roman" pitchFamily="18" charset="0"/>
          </a:endParaRPr>
        </a:p>
      </dgm:t>
    </dgm:pt>
    <dgm:pt modelId="{A80F84B3-0F9C-4CE7-AA1C-D189B4F16C5A}">
      <dgm:prSet phldrT="[文字]" custT="1"/>
      <dgm:spPr/>
      <dgm:t>
        <a:bodyPr/>
        <a:lstStyle/>
        <a:p>
          <a:r>
            <a:rPr lang="zh-TW" altLang="en-US" sz="1200" dirty="0" smtClean="0">
              <a:latin typeface="Times New Roman" pitchFamily="18" charset="0"/>
              <a:ea typeface="標楷體" pitchFamily="65" charset="-120"/>
              <a:cs typeface="Times New Roman" pitchFamily="18" charset="0"/>
            </a:rPr>
            <a:t>審查結果報部簽核後公告之</a:t>
          </a:r>
          <a:endParaRPr lang="zh-TW" altLang="en-US" sz="1200" dirty="0">
            <a:latin typeface="Times New Roman" pitchFamily="18" charset="0"/>
            <a:ea typeface="標楷體" pitchFamily="65" charset="-120"/>
            <a:cs typeface="Times New Roman" pitchFamily="18" charset="0"/>
          </a:endParaRPr>
        </a:p>
      </dgm:t>
    </dgm:pt>
    <dgm:pt modelId="{C571695A-2CBB-4F25-B78D-D8E15EB65B43}" type="parTrans" cxnId="{115CE58A-7CAE-490B-AECE-F477AF6E75D1}">
      <dgm:prSet/>
      <dgm:spPr/>
      <dgm:t>
        <a:bodyPr/>
        <a:lstStyle/>
        <a:p>
          <a:endParaRPr lang="zh-TW" altLang="en-US" sz="1200">
            <a:latin typeface="Times New Roman" pitchFamily="18" charset="0"/>
            <a:cs typeface="Times New Roman" pitchFamily="18" charset="0"/>
          </a:endParaRPr>
        </a:p>
      </dgm:t>
    </dgm:pt>
    <dgm:pt modelId="{43D9FC6C-7417-4519-9417-88013D03F446}" type="sibTrans" cxnId="{115CE58A-7CAE-490B-AECE-F477AF6E75D1}">
      <dgm:prSet/>
      <dgm:spPr/>
      <dgm:t>
        <a:bodyPr/>
        <a:lstStyle/>
        <a:p>
          <a:endParaRPr lang="zh-TW" altLang="en-US" sz="1200">
            <a:latin typeface="Times New Roman" pitchFamily="18" charset="0"/>
            <a:cs typeface="Times New Roman" pitchFamily="18" charset="0"/>
          </a:endParaRPr>
        </a:p>
      </dgm:t>
    </dgm:pt>
    <dgm:pt modelId="{69AA28F7-6CF6-4DD9-8480-9EBA85435A82}">
      <dgm:prSet phldrT="[文字]" custT="1"/>
      <dgm:spPr/>
      <dgm:t>
        <a:bodyPr/>
        <a:lstStyle/>
        <a:p>
          <a:r>
            <a:rPr lang="zh-TW" altLang="en-US" sz="1200" b="1" smtClean="0">
              <a:latin typeface="Times New Roman" pitchFamily="18" charset="0"/>
              <a:ea typeface="標楷體" pitchFamily="65" charset="-120"/>
              <a:cs typeface="Times New Roman" pitchFamily="18" charset="0"/>
            </a:rPr>
            <a:t>經費核發</a:t>
          </a:r>
          <a:endParaRPr lang="zh-TW" altLang="en-US" sz="1200" b="1" dirty="0">
            <a:latin typeface="Times New Roman" pitchFamily="18" charset="0"/>
            <a:ea typeface="標楷體" pitchFamily="65" charset="-120"/>
            <a:cs typeface="Times New Roman" pitchFamily="18" charset="0"/>
          </a:endParaRPr>
        </a:p>
      </dgm:t>
    </dgm:pt>
    <dgm:pt modelId="{D0C724BB-4C43-4316-9233-BC2D1E501707}" type="parTrans" cxnId="{8DA59916-D239-470B-AFE2-E81623C48B3C}">
      <dgm:prSet/>
      <dgm:spPr/>
      <dgm:t>
        <a:bodyPr/>
        <a:lstStyle/>
        <a:p>
          <a:endParaRPr lang="zh-TW" altLang="en-US" sz="1200">
            <a:latin typeface="Times New Roman" pitchFamily="18" charset="0"/>
            <a:cs typeface="Times New Roman" pitchFamily="18" charset="0"/>
          </a:endParaRPr>
        </a:p>
      </dgm:t>
    </dgm:pt>
    <dgm:pt modelId="{8A0B12AD-F146-4743-A114-EB66AF1D50E5}" type="sibTrans" cxnId="{8DA59916-D239-470B-AFE2-E81623C48B3C}">
      <dgm:prSet/>
      <dgm:spPr/>
      <dgm:t>
        <a:bodyPr/>
        <a:lstStyle/>
        <a:p>
          <a:endParaRPr lang="zh-TW" altLang="en-US" sz="1200">
            <a:latin typeface="Times New Roman" pitchFamily="18" charset="0"/>
            <a:cs typeface="Times New Roman" pitchFamily="18" charset="0"/>
          </a:endParaRPr>
        </a:p>
      </dgm:t>
    </dgm:pt>
    <dgm:pt modelId="{F30C5CD4-4881-4EC2-BE98-FE7FD501162D}">
      <dgm:prSet phldrT="[文字]" custT="1"/>
      <dgm:spPr/>
      <dgm:t>
        <a:bodyPr/>
        <a:lstStyle/>
        <a:p>
          <a:r>
            <a:rPr lang="zh-TW" altLang="en-US" sz="1200" dirty="0" smtClean="0">
              <a:latin typeface="Times New Roman" pitchFamily="18" charset="0"/>
              <a:ea typeface="標楷體" pitchFamily="65" charset="-120"/>
              <a:cs typeface="Times New Roman" pitchFamily="18" charset="0"/>
            </a:rPr>
            <a:t>依照申請金額給予核發</a:t>
          </a:r>
          <a:endParaRPr lang="zh-TW" altLang="en-US" sz="1200" dirty="0">
            <a:latin typeface="Times New Roman" pitchFamily="18" charset="0"/>
            <a:ea typeface="標楷體" pitchFamily="65" charset="-120"/>
            <a:cs typeface="Times New Roman" pitchFamily="18" charset="0"/>
          </a:endParaRPr>
        </a:p>
      </dgm:t>
    </dgm:pt>
    <dgm:pt modelId="{46EB8893-9FB6-4796-954A-E9935F2C1B61}" type="parTrans" cxnId="{D46482AD-0D57-47D9-8642-2205556E7EC8}">
      <dgm:prSet/>
      <dgm:spPr/>
      <dgm:t>
        <a:bodyPr/>
        <a:lstStyle/>
        <a:p>
          <a:endParaRPr lang="zh-TW" altLang="en-US" sz="1200">
            <a:latin typeface="Times New Roman" pitchFamily="18" charset="0"/>
            <a:cs typeface="Times New Roman" pitchFamily="18" charset="0"/>
          </a:endParaRPr>
        </a:p>
      </dgm:t>
    </dgm:pt>
    <dgm:pt modelId="{83F618F4-C0B1-40FF-985E-3177D8915998}" type="sibTrans" cxnId="{D46482AD-0D57-47D9-8642-2205556E7EC8}">
      <dgm:prSet/>
      <dgm:spPr/>
      <dgm:t>
        <a:bodyPr/>
        <a:lstStyle/>
        <a:p>
          <a:endParaRPr lang="zh-TW" altLang="en-US" sz="1200">
            <a:latin typeface="Times New Roman" pitchFamily="18" charset="0"/>
            <a:cs typeface="Times New Roman" pitchFamily="18" charset="0"/>
          </a:endParaRPr>
        </a:p>
      </dgm:t>
    </dgm:pt>
    <dgm:pt modelId="{E20E4DA4-0875-4B32-B1B7-53356A0B0F1C}">
      <dgm:prSet phldrT="[文字]" custT="1"/>
      <dgm:spPr/>
      <dgm:t>
        <a:bodyPr/>
        <a:lstStyle/>
        <a:p>
          <a:r>
            <a:rPr lang="zh-TW" altLang="en-US" sz="1200" b="1" dirty="0" smtClean="0">
              <a:latin typeface="Times New Roman" pitchFamily="18" charset="0"/>
              <a:ea typeface="標楷體" pitchFamily="65" charset="-120"/>
              <a:cs typeface="Times New Roman" pitchFamily="18" charset="0"/>
            </a:rPr>
            <a:t>說明會</a:t>
          </a:r>
          <a:endParaRPr lang="zh-TW" altLang="en-US" sz="1200">
            <a:latin typeface="Times New Roman" pitchFamily="18" charset="0"/>
            <a:ea typeface="標楷體" pitchFamily="65" charset="-120"/>
            <a:cs typeface="Times New Roman" pitchFamily="18" charset="0"/>
          </a:endParaRPr>
        </a:p>
      </dgm:t>
    </dgm:pt>
    <dgm:pt modelId="{3793A85F-6C94-48D3-AF6C-81BEFDBCF652}" type="sibTrans" cxnId="{00BA9BF1-1B38-4CB3-94BF-99E804473DE5}">
      <dgm:prSet/>
      <dgm:spPr/>
      <dgm:t>
        <a:bodyPr/>
        <a:lstStyle/>
        <a:p>
          <a:endParaRPr lang="zh-TW" altLang="en-US" sz="1200">
            <a:latin typeface="Times New Roman" pitchFamily="18" charset="0"/>
            <a:ea typeface="標楷體" pitchFamily="65" charset="-120"/>
            <a:cs typeface="Times New Roman" pitchFamily="18" charset="0"/>
          </a:endParaRPr>
        </a:p>
      </dgm:t>
    </dgm:pt>
    <dgm:pt modelId="{BEABBDA6-BDE5-4DAA-96A9-ABCD60784A96}" type="parTrans" cxnId="{00BA9BF1-1B38-4CB3-94BF-99E804473DE5}">
      <dgm:prSet/>
      <dgm:spPr/>
      <dgm:t>
        <a:bodyPr/>
        <a:lstStyle/>
        <a:p>
          <a:endParaRPr lang="zh-TW" altLang="en-US" sz="1200">
            <a:latin typeface="Times New Roman" pitchFamily="18" charset="0"/>
            <a:ea typeface="標楷體" pitchFamily="65" charset="-120"/>
            <a:cs typeface="Times New Roman" pitchFamily="18" charset="0"/>
          </a:endParaRPr>
        </a:p>
      </dgm:t>
    </dgm:pt>
    <dgm:pt modelId="{A15E3A9F-E421-4586-B46D-390C7D0DF9C8}" type="pres">
      <dgm:prSet presAssocID="{B79093AC-4E23-43BB-B03F-F6022FDF3C92}" presName="Name0" presStyleCnt="0">
        <dgm:presLayoutVars>
          <dgm:dir/>
          <dgm:animLvl val="lvl"/>
          <dgm:resizeHandles val="exact"/>
        </dgm:presLayoutVars>
      </dgm:prSet>
      <dgm:spPr/>
      <dgm:t>
        <a:bodyPr/>
        <a:lstStyle/>
        <a:p>
          <a:endParaRPr lang="zh-TW" altLang="en-US"/>
        </a:p>
      </dgm:t>
    </dgm:pt>
    <dgm:pt modelId="{1C64488F-EFB5-4D0C-89CA-E13EB959C47B}" type="pres">
      <dgm:prSet presAssocID="{69AA28F7-6CF6-4DD9-8480-9EBA85435A82}" presName="boxAndChildren" presStyleCnt="0"/>
      <dgm:spPr/>
    </dgm:pt>
    <dgm:pt modelId="{6986723A-E6D6-4C4C-93F8-2913F4FAEEF9}" type="pres">
      <dgm:prSet presAssocID="{69AA28F7-6CF6-4DD9-8480-9EBA85435A82}" presName="parentTextBox" presStyleLbl="node1" presStyleIdx="0" presStyleCnt="8"/>
      <dgm:spPr/>
      <dgm:t>
        <a:bodyPr/>
        <a:lstStyle/>
        <a:p>
          <a:endParaRPr lang="zh-TW" altLang="en-US"/>
        </a:p>
      </dgm:t>
    </dgm:pt>
    <dgm:pt modelId="{C6A91DA9-BA3E-446E-8692-6BC26BA89077}" type="pres">
      <dgm:prSet presAssocID="{69AA28F7-6CF6-4DD9-8480-9EBA85435A82}" presName="entireBox" presStyleLbl="node1" presStyleIdx="0" presStyleCnt="8"/>
      <dgm:spPr/>
      <dgm:t>
        <a:bodyPr/>
        <a:lstStyle/>
        <a:p>
          <a:endParaRPr lang="zh-TW" altLang="en-US"/>
        </a:p>
      </dgm:t>
    </dgm:pt>
    <dgm:pt modelId="{8AAB5A0D-8357-4C51-B340-6C710A37914D}" type="pres">
      <dgm:prSet presAssocID="{69AA28F7-6CF6-4DD9-8480-9EBA85435A82}" presName="descendantBox" presStyleCnt="0"/>
      <dgm:spPr/>
    </dgm:pt>
    <dgm:pt modelId="{30C668E1-77C3-4051-8342-E485CD24FA67}" type="pres">
      <dgm:prSet presAssocID="{F30C5CD4-4881-4EC2-BE98-FE7FD501162D}" presName="childTextBox" presStyleLbl="fgAccFollowNode1" presStyleIdx="0" presStyleCnt="8">
        <dgm:presLayoutVars>
          <dgm:bulletEnabled val="1"/>
        </dgm:presLayoutVars>
      </dgm:prSet>
      <dgm:spPr/>
      <dgm:t>
        <a:bodyPr/>
        <a:lstStyle/>
        <a:p>
          <a:endParaRPr lang="zh-TW" altLang="en-US"/>
        </a:p>
      </dgm:t>
    </dgm:pt>
    <dgm:pt modelId="{1846F149-43B6-4F43-99B9-7139252C9F7F}" type="pres">
      <dgm:prSet presAssocID="{ABA07794-F526-4A60-8321-6C3641D8CBF1}" presName="sp" presStyleCnt="0"/>
      <dgm:spPr/>
    </dgm:pt>
    <dgm:pt modelId="{44FE5A70-DE9E-46B1-9794-1B3F74AC5B66}" type="pres">
      <dgm:prSet presAssocID="{1DE43EB4-B122-4DB5-B162-5937199DBD98}" presName="arrowAndChildren" presStyleCnt="0"/>
      <dgm:spPr/>
    </dgm:pt>
    <dgm:pt modelId="{924959D6-BBB5-4D5F-B185-38A6357C0F63}" type="pres">
      <dgm:prSet presAssocID="{1DE43EB4-B122-4DB5-B162-5937199DBD98}" presName="parentTextArrow" presStyleLbl="node1" presStyleIdx="0" presStyleCnt="8"/>
      <dgm:spPr/>
      <dgm:t>
        <a:bodyPr/>
        <a:lstStyle/>
        <a:p>
          <a:endParaRPr lang="zh-TW" altLang="en-US"/>
        </a:p>
      </dgm:t>
    </dgm:pt>
    <dgm:pt modelId="{065DE23B-7517-4E8C-81B3-97244CB0D39A}" type="pres">
      <dgm:prSet presAssocID="{1DE43EB4-B122-4DB5-B162-5937199DBD98}" presName="arrow" presStyleLbl="node1" presStyleIdx="1" presStyleCnt="8"/>
      <dgm:spPr/>
      <dgm:t>
        <a:bodyPr/>
        <a:lstStyle/>
        <a:p>
          <a:endParaRPr lang="zh-TW" altLang="en-US"/>
        </a:p>
      </dgm:t>
    </dgm:pt>
    <dgm:pt modelId="{FBA66C47-92A3-437D-92ED-C1FE8A5EB5B8}" type="pres">
      <dgm:prSet presAssocID="{1DE43EB4-B122-4DB5-B162-5937199DBD98}" presName="descendantArrow" presStyleCnt="0"/>
      <dgm:spPr/>
    </dgm:pt>
    <dgm:pt modelId="{6E1AD518-E49C-41E5-99CC-E308EE36FCDF}" type="pres">
      <dgm:prSet presAssocID="{A80F84B3-0F9C-4CE7-AA1C-D189B4F16C5A}" presName="childTextArrow" presStyleLbl="fgAccFollowNode1" presStyleIdx="1" presStyleCnt="8">
        <dgm:presLayoutVars>
          <dgm:bulletEnabled val="1"/>
        </dgm:presLayoutVars>
      </dgm:prSet>
      <dgm:spPr/>
      <dgm:t>
        <a:bodyPr/>
        <a:lstStyle/>
        <a:p>
          <a:endParaRPr lang="zh-TW" altLang="en-US"/>
        </a:p>
      </dgm:t>
    </dgm:pt>
    <dgm:pt modelId="{B897421C-CA9C-4DBC-AA7A-2836ACAA875C}" type="pres">
      <dgm:prSet presAssocID="{8E43BCBC-0123-4C68-8EA5-68ACD6FCB599}" presName="sp" presStyleCnt="0"/>
      <dgm:spPr/>
    </dgm:pt>
    <dgm:pt modelId="{5507F6FF-2805-4F8C-8D1D-BCBB520A5222}" type="pres">
      <dgm:prSet presAssocID="{707EEC14-395C-4C2F-A9A4-FDB35C4AEF42}" presName="arrowAndChildren" presStyleCnt="0"/>
      <dgm:spPr/>
    </dgm:pt>
    <dgm:pt modelId="{9506EE40-0E76-493E-9670-A7565FBF998E}" type="pres">
      <dgm:prSet presAssocID="{707EEC14-395C-4C2F-A9A4-FDB35C4AEF42}" presName="parentTextArrow" presStyleLbl="node1" presStyleIdx="1" presStyleCnt="8"/>
      <dgm:spPr/>
      <dgm:t>
        <a:bodyPr/>
        <a:lstStyle/>
        <a:p>
          <a:endParaRPr lang="zh-TW" altLang="en-US"/>
        </a:p>
      </dgm:t>
    </dgm:pt>
    <dgm:pt modelId="{AD26083E-3BCC-4673-B5D9-DB702F37E3D5}" type="pres">
      <dgm:prSet presAssocID="{707EEC14-395C-4C2F-A9A4-FDB35C4AEF42}" presName="arrow" presStyleLbl="node1" presStyleIdx="2" presStyleCnt="8"/>
      <dgm:spPr/>
      <dgm:t>
        <a:bodyPr/>
        <a:lstStyle/>
        <a:p>
          <a:endParaRPr lang="zh-TW" altLang="en-US"/>
        </a:p>
      </dgm:t>
    </dgm:pt>
    <dgm:pt modelId="{ED0A2F76-6A4C-4997-AEB7-5D7686C1FC3A}" type="pres">
      <dgm:prSet presAssocID="{707EEC14-395C-4C2F-A9A4-FDB35C4AEF42}" presName="descendantArrow" presStyleCnt="0"/>
      <dgm:spPr/>
    </dgm:pt>
    <dgm:pt modelId="{865836C6-D76A-4075-8857-98BE630D8CA4}" type="pres">
      <dgm:prSet presAssocID="{A19C7E55-E973-4611-A8EF-01D843862579}" presName="childTextArrow" presStyleLbl="fgAccFollowNode1" presStyleIdx="2" presStyleCnt="8">
        <dgm:presLayoutVars>
          <dgm:bulletEnabled val="1"/>
        </dgm:presLayoutVars>
      </dgm:prSet>
      <dgm:spPr/>
      <dgm:t>
        <a:bodyPr/>
        <a:lstStyle/>
        <a:p>
          <a:endParaRPr lang="zh-TW" altLang="en-US"/>
        </a:p>
      </dgm:t>
    </dgm:pt>
    <dgm:pt modelId="{2BE527D2-1B26-4554-BC3E-1B1750BC4127}" type="pres">
      <dgm:prSet presAssocID="{015E9E24-9C15-4B4C-8440-9129E136B3DF}" presName="sp" presStyleCnt="0"/>
      <dgm:spPr/>
    </dgm:pt>
    <dgm:pt modelId="{80A0E807-5ED1-4ED7-B887-4BE80FB2DD79}" type="pres">
      <dgm:prSet presAssocID="{C51B6EAC-AB6C-44D0-81A9-7DBA1EF55E92}" presName="arrowAndChildren" presStyleCnt="0"/>
      <dgm:spPr/>
    </dgm:pt>
    <dgm:pt modelId="{7006B9F4-1237-4378-8182-DEA29189EBBC}" type="pres">
      <dgm:prSet presAssocID="{C51B6EAC-AB6C-44D0-81A9-7DBA1EF55E92}" presName="parentTextArrow" presStyleLbl="node1" presStyleIdx="2" presStyleCnt="8"/>
      <dgm:spPr/>
      <dgm:t>
        <a:bodyPr/>
        <a:lstStyle/>
        <a:p>
          <a:endParaRPr lang="zh-TW" altLang="en-US"/>
        </a:p>
      </dgm:t>
    </dgm:pt>
    <dgm:pt modelId="{FDDE2D95-93DC-484A-A419-AB74C03FEF86}" type="pres">
      <dgm:prSet presAssocID="{C51B6EAC-AB6C-44D0-81A9-7DBA1EF55E92}" presName="arrow" presStyleLbl="node1" presStyleIdx="3" presStyleCnt="8"/>
      <dgm:spPr/>
      <dgm:t>
        <a:bodyPr/>
        <a:lstStyle/>
        <a:p>
          <a:endParaRPr lang="zh-TW" altLang="en-US"/>
        </a:p>
      </dgm:t>
    </dgm:pt>
    <dgm:pt modelId="{AFAEA070-9BB5-400C-8912-D32A09E9128A}" type="pres">
      <dgm:prSet presAssocID="{C51B6EAC-AB6C-44D0-81A9-7DBA1EF55E92}" presName="descendantArrow" presStyleCnt="0"/>
      <dgm:spPr/>
    </dgm:pt>
    <dgm:pt modelId="{CC778580-CE03-413B-A1D7-EA2B864883D0}" type="pres">
      <dgm:prSet presAssocID="{2FC3B594-7D7C-4F18-B3B1-DA28BD4D206C}" presName="childTextArrow" presStyleLbl="fgAccFollowNode1" presStyleIdx="3" presStyleCnt="8">
        <dgm:presLayoutVars>
          <dgm:bulletEnabled val="1"/>
        </dgm:presLayoutVars>
      </dgm:prSet>
      <dgm:spPr/>
      <dgm:t>
        <a:bodyPr/>
        <a:lstStyle/>
        <a:p>
          <a:endParaRPr lang="zh-TW" altLang="en-US"/>
        </a:p>
      </dgm:t>
    </dgm:pt>
    <dgm:pt modelId="{967F838C-F00E-424A-8167-7C61C05AB1A1}" type="pres">
      <dgm:prSet presAssocID="{9F3FB7AC-5F1D-4C42-A0D8-27B7EF619A95}" presName="sp" presStyleCnt="0"/>
      <dgm:spPr/>
    </dgm:pt>
    <dgm:pt modelId="{FB107886-BC4D-4334-8AB8-629DD4BB4979}" type="pres">
      <dgm:prSet presAssocID="{526C33FB-ABD5-4751-9912-9BD134B5A8AA}" presName="arrowAndChildren" presStyleCnt="0"/>
      <dgm:spPr/>
    </dgm:pt>
    <dgm:pt modelId="{2BD4F9AA-64DF-406F-AB4D-F04DDEC29F04}" type="pres">
      <dgm:prSet presAssocID="{526C33FB-ABD5-4751-9912-9BD134B5A8AA}" presName="parentTextArrow" presStyleLbl="node1" presStyleIdx="3" presStyleCnt="8"/>
      <dgm:spPr/>
      <dgm:t>
        <a:bodyPr/>
        <a:lstStyle/>
        <a:p>
          <a:endParaRPr lang="zh-TW" altLang="en-US"/>
        </a:p>
      </dgm:t>
    </dgm:pt>
    <dgm:pt modelId="{B251FF43-BEB2-49C5-B50A-B07D12765103}" type="pres">
      <dgm:prSet presAssocID="{526C33FB-ABD5-4751-9912-9BD134B5A8AA}" presName="arrow" presStyleLbl="node1" presStyleIdx="4" presStyleCnt="8"/>
      <dgm:spPr/>
      <dgm:t>
        <a:bodyPr/>
        <a:lstStyle/>
        <a:p>
          <a:endParaRPr lang="zh-TW" altLang="en-US"/>
        </a:p>
      </dgm:t>
    </dgm:pt>
    <dgm:pt modelId="{6084DA20-A137-4C6A-AE1F-E5E895671DE8}" type="pres">
      <dgm:prSet presAssocID="{526C33FB-ABD5-4751-9912-9BD134B5A8AA}" presName="descendantArrow" presStyleCnt="0"/>
      <dgm:spPr/>
    </dgm:pt>
    <dgm:pt modelId="{C4210B65-C4DB-479E-B5E9-363668324F1E}" type="pres">
      <dgm:prSet presAssocID="{484CB10A-D50F-467D-AA52-7CF39AE1DE40}" presName="childTextArrow" presStyleLbl="fgAccFollowNode1" presStyleIdx="4" presStyleCnt="8">
        <dgm:presLayoutVars>
          <dgm:bulletEnabled val="1"/>
        </dgm:presLayoutVars>
      </dgm:prSet>
      <dgm:spPr/>
      <dgm:t>
        <a:bodyPr/>
        <a:lstStyle/>
        <a:p>
          <a:endParaRPr lang="zh-TW" altLang="en-US"/>
        </a:p>
      </dgm:t>
    </dgm:pt>
    <dgm:pt modelId="{074F9515-86AA-4616-B138-DF9A362FE8B9}" type="pres">
      <dgm:prSet presAssocID="{BE8324A9-75BA-4F10-97C8-69DEDA7A9D83}" presName="sp" presStyleCnt="0"/>
      <dgm:spPr/>
    </dgm:pt>
    <dgm:pt modelId="{03C4212A-1F23-4806-A65D-1A3A357500DF}" type="pres">
      <dgm:prSet presAssocID="{6C9C034D-A426-44FF-81E4-5E48775F205E}" presName="arrowAndChildren" presStyleCnt="0"/>
      <dgm:spPr/>
    </dgm:pt>
    <dgm:pt modelId="{3F267F08-4EA4-41CC-9F02-471F917887A9}" type="pres">
      <dgm:prSet presAssocID="{6C9C034D-A426-44FF-81E4-5E48775F205E}" presName="parentTextArrow" presStyleLbl="node1" presStyleIdx="4" presStyleCnt="8"/>
      <dgm:spPr/>
      <dgm:t>
        <a:bodyPr/>
        <a:lstStyle/>
        <a:p>
          <a:endParaRPr lang="zh-TW" altLang="en-US"/>
        </a:p>
      </dgm:t>
    </dgm:pt>
    <dgm:pt modelId="{29D11124-43C8-4FD5-AEAC-85485BE0A176}" type="pres">
      <dgm:prSet presAssocID="{6C9C034D-A426-44FF-81E4-5E48775F205E}" presName="arrow" presStyleLbl="node1" presStyleIdx="5" presStyleCnt="8"/>
      <dgm:spPr/>
      <dgm:t>
        <a:bodyPr/>
        <a:lstStyle/>
        <a:p>
          <a:endParaRPr lang="zh-TW" altLang="en-US"/>
        </a:p>
      </dgm:t>
    </dgm:pt>
    <dgm:pt modelId="{C7C2182C-4851-48C8-AF4E-A3751CC5DE7B}" type="pres">
      <dgm:prSet presAssocID="{6C9C034D-A426-44FF-81E4-5E48775F205E}" presName="descendantArrow" presStyleCnt="0"/>
      <dgm:spPr/>
    </dgm:pt>
    <dgm:pt modelId="{0B4E7AF9-4674-4F1F-93EF-42CEE927AA15}" type="pres">
      <dgm:prSet presAssocID="{C1A72508-CD6C-4891-83B1-6727862C0543}" presName="childTextArrow" presStyleLbl="fgAccFollowNode1" presStyleIdx="5" presStyleCnt="8">
        <dgm:presLayoutVars>
          <dgm:bulletEnabled val="1"/>
        </dgm:presLayoutVars>
      </dgm:prSet>
      <dgm:spPr/>
      <dgm:t>
        <a:bodyPr/>
        <a:lstStyle/>
        <a:p>
          <a:endParaRPr lang="zh-TW" altLang="en-US"/>
        </a:p>
      </dgm:t>
    </dgm:pt>
    <dgm:pt modelId="{20FC2E85-8D69-43E5-937F-8D479465EEE7}" type="pres">
      <dgm:prSet presAssocID="{F0358D56-C882-4D3F-8EB5-C4FE6071DB35}" presName="sp" presStyleCnt="0"/>
      <dgm:spPr/>
    </dgm:pt>
    <dgm:pt modelId="{DC830282-8033-4D62-AABB-FCDD3055CB90}" type="pres">
      <dgm:prSet presAssocID="{B55D9163-3BCD-4581-AFA7-855FCF57B909}" presName="arrowAndChildren" presStyleCnt="0"/>
      <dgm:spPr/>
    </dgm:pt>
    <dgm:pt modelId="{5E45865C-6A42-4A1A-B5FD-8E044EA28C10}" type="pres">
      <dgm:prSet presAssocID="{B55D9163-3BCD-4581-AFA7-855FCF57B909}" presName="parentTextArrow" presStyleLbl="node1" presStyleIdx="5" presStyleCnt="8"/>
      <dgm:spPr/>
      <dgm:t>
        <a:bodyPr/>
        <a:lstStyle/>
        <a:p>
          <a:endParaRPr lang="zh-TW" altLang="en-US"/>
        </a:p>
      </dgm:t>
    </dgm:pt>
    <dgm:pt modelId="{ADD86076-EEDF-457C-AE94-2CFE5DDFAC11}" type="pres">
      <dgm:prSet presAssocID="{B55D9163-3BCD-4581-AFA7-855FCF57B909}" presName="arrow" presStyleLbl="node1" presStyleIdx="6" presStyleCnt="8"/>
      <dgm:spPr/>
      <dgm:t>
        <a:bodyPr/>
        <a:lstStyle/>
        <a:p>
          <a:endParaRPr lang="zh-TW" altLang="en-US"/>
        </a:p>
      </dgm:t>
    </dgm:pt>
    <dgm:pt modelId="{BEE624BC-4A14-4AE1-95AE-ACAFBFC79040}" type="pres">
      <dgm:prSet presAssocID="{B55D9163-3BCD-4581-AFA7-855FCF57B909}" presName="descendantArrow" presStyleCnt="0"/>
      <dgm:spPr/>
    </dgm:pt>
    <dgm:pt modelId="{C40F6E5D-918B-4EE1-AED1-13ABBA4344EC}" type="pres">
      <dgm:prSet presAssocID="{ED5C98D7-0E33-4976-A26C-AC920662703D}" presName="childTextArrow" presStyleLbl="fgAccFollowNode1" presStyleIdx="6" presStyleCnt="8">
        <dgm:presLayoutVars>
          <dgm:bulletEnabled val="1"/>
        </dgm:presLayoutVars>
      </dgm:prSet>
      <dgm:spPr/>
      <dgm:t>
        <a:bodyPr/>
        <a:lstStyle/>
        <a:p>
          <a:endParaRPr lang="zh-TW" altLang="en-US"/>
        </a:p>
      </dgm:t>
    </dgm:pt>
    <dgm:pt modelId="{DB6A5DE3-5975-40E8-BD6C-BEE9836B9842}" type="pres">
      <dgm:prSet presAssocID="{3793A85F-6C94-48D3-AF6C-81BEFDBCF652}" presName="sp" presStyleCnt="0"/>
      <dgm:spPr/>
    </dgm:pt>
    <dgm:pt modelId="{5C1DC743-1A5F-41AB-8113-3FFA465A3E96}" type="pres">
      <dgm:prSet presAssocID="{E20E4DA4-0875-4B32-B1B7-53356A0B0F1C}" presName="arrowAndChildren" presStyleCnt="0"/>
      <dgm:spPr/>
    </dgm:pt>
    <dgm:pt modelId="{71463D79-95C4-496A-8F6A-ED9C25EAD862}" type="pres">
      <dgm:prSet presAssocID="{E20E4DA4-0875-4B32-B1B7-53356A0B0F1C}" presName="parentTextArrow" presStyleLbl="node1" presStyleIdx="6" presStyleCnt="8"/>
      <dgm:spPr/>
      <dgm:t>
        <a:bodyPr/>
        <a:lstStyle/>
        <a:p>
          <a:endParaRPr lang="zh-TW" altLang="en-US"/>
        </a:p>
      </dgm:t>
    </dgm:pt>
    <dgm:pt modelId="{B831D41E-B6DE-43EC-9E58-028F689ED6F1}" type="pres">
      <dgm:prSet presAssocID="{E20E4DA4-0875-4B32-B1B7-53356A0B0F1C}" presName="arrow" presStyleLbl="node1" presStyleIdx="7" presStyleCnt="8"/>
      <dgm:spPr/>
      <dgm:t>
        <a:bodyPr/>
        <a:lstStyle/>
        <a:p>
          <a:endParaRPr lang="zh-TW" altLang="en-US"/>
        </a:p>
      </dgm:t>
    </dgm:pt>
    <dgm:pt modelId="{F5D730B2-F813-479D-9D4B-49A99BA0EE34}" type="pres">
      <dgm:prSet presAssocID="{E20E4DA4-0875-4B32-B1B7-53356A0B0F1C}" presName="descendantArrow" presStyleCnt="0"/>
      <dgm:spPr/>
    </dgm:pt>
    <dgm:pt modelId="{F6203234-0D10-4D05-A647-429EDCC18724}" type="pres">
      <dgm:prSet presAssocID="{C0C99D88-DB15-48B2-A536-56A2B0BD67B0}" presName="childTextArrow" presStyleLbl="fgAccFollowNode1" presStyleIdx="7" presStyleCnt="8">
        <dgm:presLayoutVars>
          <dgm:bulletEnabled val="1"/>
        </dgm:presLayoutVars>
      </dgm:prSet>
      <dgm:spPr/>
      <dgm:t>
        <a:bodyPr/>
        <a:lstStyle/>
        <a:p>
          <a:endParaRPr lang="zh-TW" altLang="en-US"/>
        </a:p>
      </dgm:t>
    </dgm:pt>
  </dgm:ptLst>
  <dgm:cxnLst>
    <dgm:cxn modelId="{5562C1B2-91C0-4B7E-8E8B-DFEB847D3244}" type="presOf" srcId="{1DE43EB4-B122-4DB5-B162-5937199DBD98}" destId="{065DE23B-7517-4E8C-81B3-97244CB0D39A}" srcOrd="1" destOrd="0" presId="urn:microsoft.com/office/officeart/2005/8/layout/process4"/>
    <dgm:cxn modelId="{A128D04D-853D-44CF-9079-F326342B2195}" type="presOf" srcId="{707EEC14-395C-4C2F-A9A4-FDB35C4AEF42}" destId="{9506EE40-0E76-493E-9670-A7565FBF998E}" srcOrd="0" destOrd="0" presId="urn:microsoft.com/office/officeart/2005/8/layout/process4"/>
    <dgm:cxn modelId="{54F242D2-E033-4574-A89A-83572B2E57A4}" srcId="{B79093AC-4E23-43BB-B03F-F6022FDF3C92}" destId="{707EEC14-395C-4C2F-A9A4-FDB35C4AEF42}" srcOrd="5" destOrd="0" parTransId="{409689C6-5EC3-42E3-B17F-5FFE061F0100}" sibTransId="{8E43BCBC-0123-4C68-8EA5-68ACD6FCB599}"/>
    <dgm:cxn modelId="{53BB3B5C-99C9-4CAD-B063-A049AEF27F1D}" type="presOf" srcId="{484CB10A-D50F-467D-AA52-7CF39AE1DE40}" destId="{C4210B65-C4DB-479E-B5E9-363668324F1E}" srcOrd="0" destOrd="0" presId="urn:microsoft.com/office/officeart/2005/8/layout/process4"/>
    <dgm:cxn modelId="{AFBAAF6A-52E4-4DD8-B50E-469A444229E7}" type="presOf" srcId="{6C9C034D-A426-44FF-81E4-5E48775F205E}" destId="{29D11124-43C8-4FD5-AEAC-85485BE0A176}" srcOrd="1" destOrd="0" presId="urn:microsoft.com/office/officeart/2005/8/layout/process4"/>
    <dgm:cxn modelId="{34303539-A09E-49CB-970B-2E1329C5CB63}" type="presOf" srcId="{2FC3B594-7D7C-4F18-B3B1-DA28BD4D206C}" destId="{CC778580-CE03-413B-A1D7-EA2B864883D0}" srcOrd="0" destOrd="0" presId="urn:microsoft.com/office/officeart/2005/8/layout/process4"/>
    <dgm:cxn modelId="{AB3C8592-83C0-43CC-9A3E-B2C8812F53A6}" srcId="{C51B6EAC-AB6C-44D0-81A9-7DBA1EF55E92}" destId="{2FC3B594-7D7C-4F18-B3B1-DA28BD4D206C}" srcOrd="0" destOrd="0" parTransId="{2821FADE-0A8E-4041-B5F6-42F6579C7AFA}" sibTransId="{E210BEE1-9179-47BF-932C-12D885FA0995}"/>
    <dgm:cxn modelId="{358B0E86-65F9-465B-99B9-97F8E818DC46}" srcId="{B79093AC-4E23-43BB-B03F-F6022FDF3C92}" destId="{1DE43EB4-B122-4DB5-B162-5937199DBD98}" srcOrd="6" destOrd="0" parTransId="{D95156C4-07EE-4EE4-BE4C-F7C33B0C3069}" sibTransId="{ABA07794-F526-4A60-8321-6C3641D8CBF1}"/>
    <dgm:cxn modelId="{5212809F-99B6-413D-95E9-5E01227B3EFC}" type="presOf" srcId="{C51B6EAC-AB6C-44D0-81A9-7DBA1EF55E92}" destId="{7006B9F4-1237-4378-8182-DEA29189EBBC}" srcOrd="0" destOrd="0" presId="urn:microsoft.com/office/officeart/2005/8/layout/process4"/>
    <dgm:cxn modelId="{904A42E8-9DD3-4B48-92B7-0927C46592EB}" type="presOf" srcId="{A80F84B3-0F9C-4CE7-AA1C-D189B4F16C5A}" destId="{6E1AD518-E49C-41E5-99CC-E308EE36FCDF}" srcOrd="0" destOrd="0" presId="urn:microsoft.com/office/officeart/2005/8/layout/process4"/>
    <dgm:cxn modelId="{5866D349-0CB9-4E96-A99E-BE3672105D16}" srcId="{B79093AC-4E23-43BB-B03F-F6022FDF3C92}" destId="{526C33FB-ABD5-4751-9912-9BD134B5A8AA}" srcOrd="3" destOrd="0" parTransId="{B611ED51-3BB7-4525-9A3C-028B14D4C5A8}" sibTransId="{9F3FB7AC-5F1D-4C42-A0D8-27B7EF619A95}"/>
    <dgm:cxn modelId="{2267D03F-E3B1-49C7-8070-1D90592F75FA}" type="presOf" srcId="{707EEC14-395C-4C2F-A9A4-FDB35C4AEF42}" destId="{AD26083E-3BCC-4673-B5D9-DB702F37E3D5}" srcOrd="1" destOrd="0" presId="urn:microsoft.com/office/officeart/2005/8/layout/process4"/>
    <dgm:cxn modelId="{41F84996-5F75-4695-B85F-8A8783A63FAF}" type="presOf" srcId="{A19C7E55-E973-4611-A8EF-01D843862579}" destId="{865836C6-D76A-4075-8857-98BE630D8CA4}" srcOrd="0" destOrd="0" presId="urn:microsoft.com/office/officeart/2005/8/layout/process4"/>
    <dgm:cxn modelId="{C424E237-11C3-46BB-9325-E04F83D8F98B}" srcId="{6C9C034D-A426-44FF-81E4-5E48775F205E}" destId="{C1A72508-CD6C-4891-83B1-6727862C0543}" srcOrd="0" destOrd="0" parTransId="{FA2B19A7-2BEF-4165-91EE-C9DCCFDAF0AD}" sibTransId="{EA6AD539-0930-4881-B982-12911E292758}"/>
    <dgm:cxn modelId="{906C91BF-279A-4095-B2D2-058DA806FC88}" type="presOf" srcId="{B55D9163-3BCD-4581-AFA7-855FCF57B909}" destId="{5E45865C-6A42-4A1A-B5FD-8E044EA28C10}" srcOrd="0" destOrd="0" presId="urn:microsoft.com/office/officeart/2005/8/layout/process4"/>
    <dgm:cxn modelId="{5E68022E-88F3-464D-BE1E-25BB86853E71}" srcId="{E20E4DA4-0875-4B32-B1B7-53356A0B0F1C}" destId="{C0C99D88-DB15-48B2-A536-56A2B0BD67B0}" srcOrd="0" destOrd="0" parTransId="{D31F6D92-CBC6-48C7-B5A4-5090DD75D2B0}" sibTransId="{2343F4E3-93E8-4B22-959D-D80778877943}"/>
    <dgm:cxn modelId="{0E3BFE89-4D55-456C-A2D6-747992330D70}" type="presOf" srcId="{C1A72508-CD6C-4891-83B1-6727862C0543}" destId="{0B4E7AF9-4674-4F1F-93EF-42CEE927AA15}" srcOrd="0" destOrd="0" presId="urn:microsoft.com/office/officeart/2005/8/layout/process4"/>
    <dgm:cxn modelId="{D46482AD-0D57-47D9-8642-2205556E7EC8}" srcId="{69AA28F7-6CF6-4DD9-8480-9EBA85435A82}" destId="{F30C5CD4-4881-4EC2-BE98-FE7FD501162D}" srcOrd="0" destOrd="0" parTransId="{46EB8893-9FB6-4796-954A-E9935F2C1B61}" sibTransId="{83F618F4-C0B1-40FF-985E-3177D8915998}"/>
    <dgm:cxn modelId="{8DA59916-D239-470B-AFE2-E81623C48B3C}" srcId="{B79093AC-4E23-43BB-B03F-F6022FDF3C92}" destId="{69AA28F7-6CF6-4DD9-8480-9EBA85435A82}" srcOrd="7" destOrd="0" parTransId="{D0C724BB-4C43-4316-9233-BC2D1E501707}" sibTransId="{8A0B12AD-F146-4743-A114-EB66AF1D50E5}"/>
    <dgm:cxn modelId="{D809ED84-DF1F-491F-BC1B-10F84A68FE88}" srcId="{B79093AC-4E23-43BB-B03F-F6022FDF3C92}" destId="{6C9C034D-A426-44FF-81E4-5E48775F205E}" srcOrd="2" destOrd="0" parTransId="{9614EB91-2085-4BB4-8456-78A18030DFF8}" sibTransId="{BE8324A9-75BA-4F10-97C8-69DEDA7A9D83}"/>
    <dgm:cxn modelId="{1DB06024-6848-413F-89D0-273D6D7EDE44}" type="presOf" srcId="{B79093AC-4E23-43BB-B03F-F6022FDF3C92}" destId="{A15E3A9F-E421-4586-B46D-390C7D0DF9C8}" srcOrd="0" destOrd="0" presId="urn:microsoft.com/office/officeart/2005/8/layout/process4"/>
    <dgm:cxn modelId="{00BA9BF1-1B38-4CB3-94BF-99E804473DE5}" srcId="{B79093AC-4E23-43BB-B03F-F6022FDF3C92}" destId="{E20E4DA4-0875-4B32-B1B7-53356A0B0F1C}" srcOrd="0" destOrd="0" parTransId="{BEABBDA6-BDE5-4DAA-96A9-ABCD60784A96}" sibTransId="{3793A85F-6C94-48D3-AF6C-81BEFDBCF652}"/>
    <dgm:cxn modelId="{84CC9D9B-461C-4DB1-B960-558C8B2D2B17}" type="presOf" srcId="{C0C99D88-DB15-48B2-A536-56A2B0BD67B0}" destId="{F6203234-0D10-4D05-A647-429EDCC18724}" srcOrd="0" destOrd="0" presId="urn:microsoft.com/office/officeart/2005/8/layout/process4"/>
    <dgm:cxn modelId="{CA5E2B60-410F-4515-A884-8F93702DF25D}" type="presOf" srcId="{1DE43EB4-B122-4DB5-B162-5937199DBD98}" destId="{924959D6-BBB5-4D5F-B185-38A6357C0F63}" srcOrd="0" destOrd="0" presId="urn:microsoft.com/office/officeart/2005/8/layout/process4"/>
    <dgm:cxn modelId="{6219CF5A-0D4B-4EB2-9195-DDD8F00B2F65}" type="presOf" srcId="{E20E4DA4-0875-4B32-B1B7-53356A0B0F1C}" destId="{71463D79-95C4-496A-8F6A-ED9C25EAD862}" srcOrd="0" destOrd="0" presId="urn:microsoft.com/office/officeart/2005/8/layout/process4"/>
    <dgm:cxn modelId="{40E999CF-9EB6-4F15-830D-18976085722A}" type="presOf" srcId="{6C9C034D-A426-44FF-81E4-5E48775F205E}" destId="{3F267F08-4EA4-41CC-9F02-471F917887A9}" srcOrd="0" destOrd="0" presId="urn:microsoft.com/office/officeart/2005/8/layout/process4"/>
    <dgm:cxn modelId="{C67E02E1-52F0-4A3A-BAB1-1E335DDFEF9C}" type="presOf" srcId="{F30C5CD4-4881-4EC2-BE98-FE7FD501162D}" destId="{30C668E1-77C3-4051-8342-E485CD24FA67}" srcOrd="0" destOrd="0" presId="urn:microsoft.com/office/officeart/2005/8/layout/process4"/>
    <dgm:cxn modelId="{74401965-0702-40AB-8B48-999C022EE2F4}" type="presOf" srcId="{E20E4DA4-0875-4B32-B1B7-53356A0B0F1C}" destId="{B831D41E-B6DE-43EC-9E58-028F689ED6F1}" srcOrd="1" destOrd="0" presId="urn:microsoft.com/office/officeart/2005/8/layout/process4"/>
    <dgm:cxn modelId="{5BB9DA4A-E279-49D4-A5BA-824CC045C25A}" srcId="{B79093AC-4E23-43BB-B03F-F6022FDF3C92}" destId="{C51B6EAC-AB6C-44D0-81A9-7DBA1EF55E92}" srcOrd="4" destOrd="0" parTransId="{96B7A9FD-03E5-4F90-A4FC-BEC5CF4FF357}" sibTransId="{015E9E24-9C15-4B4C-8440-9129E136B3DF}"/>
    <dgm:cxn modelId="{F7D224CD-3D6F-4338-BF05-15E6DBA76960}" type="presOf" srcId="{69AA28F7-6CF6-4DD9-8480-9EBA85435A82}" destId="{6986723A-E6D6-4C4C-93F8-2913F4FAEEF9}" srcOrd="0" destOrd="0" presId="urn:microsoft.com/office/officeart/2005/8/layout/process4"/>
    <dgm:cxn modelId="{C67BAE14-1812-4124-99BD-93FA1F3A5316}" srcId="{707EEC14-395C-4C2F-A9A4-FDB35C4AEF42}" destId="{A19C7E55-E973-4611-A8EF-01D843862579}" srcOrd="0" destOrd="0" parTransId="{C707DBCB-7839-49D4-A719-DF88E8B8E974}" sibTransId="{DE0FAA10-59C5-49ED-AF24-FE4881FE700F}"/>
    <dgm:cxn modelId="{577022E5-7B05-407B-831A-72F20AECF1A9}" srcId="{B79093AC-4E23-43BB-B03F-F6022FDF3C92}" destId="{B55D9163-3BCD-4581-AFA7-855FCF57B909}" srcOrd="1" destOrd="0" parTransId="{CC1C9386-4BFC-4D9C-939A-E8D0054D332A}" sibTransId="{F0358D56-C882-4D3F-8EB5-C4FE6071DB35}"/>
    <dgm:cxn modelId="{FEF053DB-3035-4766-AECF-929E326E9502}" type="presOf" srcId="{526C33FB-ABD5-4751-9912-9BD134B5A8AA}" destId="{B251FF43-BEB2-49C5-B50A-B07D12765103}" srcOrd="1" destOrd="0" presId="urn:microsoft.com/office/officeart/2005/8/layout/process4"/>
    <dgm:cxn modelId="{6EE6784A-0479-49E8-98B1-7CCBC777FE85}" srcId="{526C33FB-ABD5-4751-9912-9BD134B5A8AA}" destId="{484CB10A-D50F-467D-AA52-7CF39AE1DE40}" srcOrd="0" destOrd="0" parTransId="{8A4616E3-170C-4B33-85BE-9858FDF12C28}" sibTransId="{29898A34-8768-453F-92C4-891AD698DC10}"/>
    <dgm:cxn modelId="{EA8F2250-46B4-453F-A552-DF3922ADE0F3}" srcId="{B55D9163-3BCD-4581-AFA7-855FCF57B909}" destId="{ED5C98D7-0E33-4976-A26C-AC920662703D}" srcOrd="0" destOrd="0" parTransId="{0DB25005-730E-4868-A6F0-3AB4AD2478A5}" sibTransId="{4DA18D97-E21F-4219-8C1F-F46BD909EC83}"/>
    <dgm:cxn modelId="{9F39650E-CAA1-44BF-B8BD-6AFFB187A697}" type="presOf" srcId="{526C33FB-ABD5-4751-9912-9BD134B5A8AA}" destId="{2BD4F9AA-64DF-406F-AB4D-F04DDEC29F04}" srcOrd="0" destOrd="0" presId="urn:microsoft.com/office/officeart/2005/8/layout/process4"/>
    <dgm:cxn modelId="{115CE58A-7CAE-490B-AECE-F477AF6E75D1}" srcId="{1DE43EB4-B122-4DB5-B162-5937199DBD98}" destId="{A80F84B3-0F9C-4CE7-AA1C-D189B4F16C5A}" srcOrd="0" destOrd="0" parTransId="{C571695A-2CBB-4F25-B78D-D8E15EB65B43}" sibTransId="{43D9FC6C-7417-4519-9417-88013D03F446}"/>
    <dgm:cxn modelId="{72DF48FF-5156-4631-8089-929E8AA292F3}" type="presOf" srcId="{ED5C98D7-0E33-4976-A26C-AC920662703D}" destId="{C40F6E5D-918B-4EE1-AED1-13ABBA4344EC}" srcOrd="0" destOrd="0" presId="urn:microsoft.com/office/officeart/2005/8/layout/process4"/>
    <dgm:cxn modelId="{0C209427-58CE-4CD6-8C95-30844DAC2D6B}" type="presOf" srcId="{C51B6EAC-AB6C-44D0-81A9-7DBA1EF55E92}" destId="{FDDE2D95-93DC-484A-A419-AB74C03FEF86}" srcOrd="1" destOrd="0" presId="urn:microsoft.com/office/officeart/2005/8/layout/process4"/>
    <dgm:cxn modelId="{895F920E-DD84-45CB-96F8-5D48EBD0F5F3}" type="presOf" srcId="{B55D9163-3BCD-4581-AFA7-855FCF57B909}" destId="{ADD86076-EEDF-457C-AE94-2CFE5DDFAC11}" srcOrd="1" destOrd="0" presId="urn:microsoft.com/office/officeart/2005/8/layout/process4"/>
    <dgm:cxn modelId="{D8BD97D8-E401-4373-ABB8-D008B824E951}" type="presOf" srcId="{69AA28F7-6CF6-4DD9-8480-9EBA85435A82}" destId="{C6A91DA9-BA3E-446E-8692-6BC26BA89077}" srcOrd="1" destOrd="0" presId="urn:microsoft.com/office/officeart/2005/8/layout/process4"/>
    <dgm:cxn modelId="{447DC556-ACC5-4D0F-B1A2-D3F6020AE7BD}" type="presParOf" srcId="{A15E3A9F-E421-4586-B46D-390C7D0DF9C8}" destId="{1C64488F-EFB5-4D0C-89CA-E13EB959C47B}" srcOrd="0" destOrd="0" presId="urn:microsoft.com/office/officeart/2005/8/layout/process4"/>
    <dgm:cxn modelId="{C9B5537E-F731-4043-9BBB-0E4A78ADC554}" type="presParOf" srcId="{1C64488F-EFB5-4D0C-89CA-E13EB959C47B}" destId="{6986723A-E6D6-4C4C-93F8-2913F4FAEEF9}" srcOrd="0" destOrd="0" presId="urn:microsoft.com/office/officeart/2005/8/layout/process4"/>
    <dgm:cxn modelId="{E467C60D-07B6-4F36-817E-4D5D41916B09}" type="presParOf" srcId="{1C64488F-EFB5-4D0C-89CA-E13EB959C47B}" destId="{C6A91DA9-BA3E-446E-8692-6BC26BA89077}" srcOrd="1" destOrd="0" presId="urn:microsoft.com/office/officeart/2005/8/layout/process4"/>
    <dgm:cxn modelId="{18FEDD7C-3113-45DC-B19E-27CE2D9FBFE2}" type="presParOf" srcId="{1C64488F-EFB5-4D0C-89CA-E13EB959C47B}" destId="{8AAB5A0D-8357-4C51-B340-6C710A37914D}" srcOrd="2" destOrd="0" presId="urn:microsoft.com/office/officeart/2005/8/layout/process4"/>
    <dgm:cxn modelId="{D599E52F-1AD6-4BC1-A8EA-0490E61FAF44}" type="presParOf" srcId="{8AAB5A0D-8357-4C51-B340-6C710A37914D}" destId="{30C668E1-77C3-4051-8342-E485CD24FA67}" srcOrd="0" destOrd="0" presId="urn:microsoft.com/office/officeart/2005/8/layout/process4"/>
    <dgm:cxn modelId="{6B0C179F-DB82-4DE5-B12B-E8162E700EAB}" type="presParOf" srcId="{A15E3A9F-E421-4586-B46D-390C7D0DF9C8}" destId="{1846F149-43B6-4F43-99B9-7139252C9F7F}" srcOrd="1" destOrd="0" presId="urn:microsoft.com/office/officeart/2005/8/layout/process4"/>
    <dgm:cxn modelId="{76C3B3EA-158B-4118-84CE-03DF031854F0}" type="presParOf" srcId="{A15E3A9F-E421-4586-B46D-390C7D0DF9C8}" destId="{44FE5A70-DE9E-46B1-9794-1B3F74AC5B66}" srcOrd="2" destOrd="0" presId="urn:microsoft.com/office/officeart/2005/8/layout/process4"/>
    <dgm:cxn modelId="{7E0856F7-7D4F-466C-B4E9-702DE995EF20}" type="presParOf" srcId="{44FE5A70-DE9E-46B1-9794-1B3F74AC5B66}" destId="{924959D6-BBB5-4D5F-B185-38A6357C0F63}" srcOrd="0" destOrd="0" presId="urn:microsoft.com/office/officeart/2005/8/layout/process4"/>
    <dgm:cxn modelId="{5CCF9F6B-7027-42A9-B7E0-35BAF3D74721}" type="presParOf" srcId="{44FE5A70-DE9E-46B1-9794-1B3F74AC5B66}" destId="{065DE23B-7517-4E8C-81B3-97244CB0D39A}" srcOrd="1" destOrd="0" presId="urn:microsoft.com/office/officeart/2005/8/layout/process4"/>
    <dgm:cxn modelId="{4A9B3F36-1195-4405-815D-547D50A059A5}" type="presParOf" srcId="{44FE5A70-DE9E-46B1-9794-1B3F74AC5B66}" destId="{FBA66C47-92A3-437D-92ED-C1FE8A5EB5B8}" srcOrd="2" destOrd="0" presId="urn:microsoft.com/office/officeart/2005/8/layout/process4"/>
    <dgm:cxn modelId="{D1701017-2F39-4C08-89EE-999E8E95A68C}" type="presParOf" srcId="{FBA66C47-92A3-437D-92ED-C1FE8A5EB5B8}" destId="{6E1AD518-E49C-41E5-99CC-E308EE36FCDF}" srcOrd="0" destOrd="0" presId="urn:microsoft.com/office/officeart/2005/8/layout/process4"/>
    <dgm:cxn modelId="{5C8BB4B0-2BBC-4C7B-B9AC-2E5D527FB360}" type="presParOf" srcId="{A15E3A9F-E421-4586-B46D-390C7D0DF9C8}" destId="{B897421C-CA9C-4DBC-AA7A-2836ACAA875C}" srcOrd="3" destOrd="0" presId="urn:microsoft.com/office/officeart/2005/8/layout/process4"/>
    <dgm:cxn modelId="{A3229290-56D2-4EC8-BC0E-BA9AFB46A053}" type="presParOf" srcId="{A15E3A9F-E421-4586-B46D-390C7D0DF9C8}" destId="{5507F6FF-2805-4F8C-8D1D-BCBB520A5222}" srcOrd="4" destOrd="0" presId="urn:microsoft.com/office/officeart/2005/8/layout/process4"/>
    <dgm:cxn modelId="{6123E7B5-6AFA-4758-B474-A0668ADD3BF8}" type="presParOf" srcId="{5507F6FF-2805-4F8C-8D1D-BCBB520A5222}" destId="{9506EE40-0E76-493E-9670-A7565FBF998E}" srcOrd="0" destOrd="0" presId="urn:microsoft.com/office/officeart/2005/8/layout/process4"/>
    <dgm:cxn modelId="{2D1886CB-2D60-4B66-89F3-29EB08B51AD1}" type="presParOf" srcId="{5507F6FF-2805-4F8C-8D1D-BCBB520A5222}" destId="{AD26083E-3BCC-4673-B5D9-DB702F37E3D5}" srcOrd="1" destOrd="0" presId="urn:microsoft.com/office/officeart/2005/8/layout/process4"/>
    <dgm:cxn modelId="{A34B1DB4-AEA1-485D-89F2-244D7166EE4B}" type="presParOf" srcId="{5507F6FF-2805-4F8C-8D1D-BCBB520A5222}" destId="{ED0A2F76-6A4C-4997-AEB7-5D7686C1FC3A}" srcOrd="2" destOrd="0" presId="urn:microsoft.com/office/officeart/2005/8/layout/process4"/>
    <dgm:cxn modelId="{F5AAE7E5-43ED-4B57-9D87-9D2450A59C06}" type="presParOf" srcId="{ED0A2F76-6A4C-4997-AEB7-5D7686C1FC3A}" destId="{865836C6-D76A-4075-8857-98BE630D8CA4}" srcOrd="0" destOrd="0" presId="urn:microsoft.com/office/officeart/2005/8/layout/process4"/>
    <dgm:cxn modelId="{A1100D41-CA25-40B7-9D6B-DD4EBDF4597F}" type="presParOf" srcId="{A15E3A9F-E421-4586-B46D-390C7D0DF9C8}" destId="{2BE527D2-1B26-4554-BC3E-1B1750BC4127}" srcOrd="5" destOrd="0" presId="urn:microsoft.com/office/officeart/2005/8/layout/process4"/>
    <dgm:cxn modelId="{00BCB09E-2F11-4260-A7AB-8E634AC4BF03}" type="presParOf" srcId="{A15E3A9F-E421-4586-B46D-390C7D0DF9C8}" destId="{80A0E807-5ED1-4ED7-B887-4BE80FB2DD79}" srcOrd="6" destOrd="0" presId="urn:microsoft.com/office/officeart/2005/8/layout/process4"/>
    <dgm:cxn modelId="{03C5A2F8-EFB8-4BCB-9C87-4D7868297764}" type="presParOf" srcId="{80A0E807-5ED1-4ED7-B887-4BE80FB2DD79}" destId="{7006B9F4-1237-4378-8182-DEA29189EBBC}" srcOrd="0" destOrd="0" presId="urn:microsoft.com/office/officeart/2005/8/layout/process4"/>
    <dgm:cxn modelId="{704B6500-BD14-49A4-89E5-338D03D52EB0}" type="presParOf" srcId="{80A0E807-5ED1-4ED7-B887-4BE80FB2DD79}" destId="{FDDE2D95-93DC-484A-A419-AB74C03FEF86}" srcOrd="1" destOrd="0" presId="urn:microsoft.com/office/officeart/2005/8/layout/process4"/>
    <dgm:cxn modelId="{CD85A56D-3A50-486C-A8A3-C1FD7CD2712B}" type="presParOf" srcId="{80A0E807-5ED1-4ED7-B887-4BE80FB2DD79}" destId="{AFAEA070-9BB5-400C-8912-D32A09E9128A}" srcOrd="2" destOrd="0" presId="urn:microsoft.com/office/officeart/2005/8/layout/process4"/>
    <dgm:cxn modelId="{82624B57-9D6C-42B7-AAC3-5AFF92540E3B}" type="presParOf" srcId="{AFAEA070-9BB5-400C-8912-D32A09E9128A}" destId="{CC778580-CE03-413B-A1D7-EA2B864883D0}" srcOrd="0" destOrd="0" presId="urn:microsoft.com/office/officeart/2005/8/layout/process4"/>
    <dgm:cxn modelId="{81177B2A-B9AF-4F09-828F-9C3CA0594325}" type="presParOf" srcId="{A15E3A9F-E421-4586-B46D-390C7D0DF9C8}" destId="{967F838C-F00E-424A-8167-7C61C05AB1A1}" srcOrd="7" destOrd="0" presId="urn:microsoft.com/office/officeart/2005/8/layout/process4"/>
    <dgm:cxn modelId="{C37784C2-D6F0-4BF7-A906-A085CDA8F6ED}" type="presParOf" srcId="{A15E3A9F-E421-4586-B46D-390C7D0DF9C8}" destId="{FB107886-BC4D-4334-8AB8-629DD4BB4979}" srcOrd="8" destOrd="0" presId="urn:microsoft.com/office/officeart/2005/8/layout/process4"/>
    <dgm:cxn modelId="{2A2A9C22-543D-440C-9378-DDD99C9D70FA}" type="presParOf" srcId="{FB107886-BC4D-4334-8AB8-629DD4BB4979}" destId="{2BD4F9AA-64DF-406F-AB4D-F04DDEC29F04}" srcOrd="0" destOrd="0" presId="urn:microsoft.com/office/officeart/2005/8/layout/process4"/>
    <dgm:cxn modelId="{54F89311-2B24-4349-856B-55D2DB515E9D}" type="presParOf" srcId="{FB107886-BC4D-4334-8AB8-629DD4BB4979}" destId="{B251FF43-BEB2-49C5-B50A-B07D12765103}" srcOrd="1" destOrd="0" presId="urn:microsoft.com/office/officeart/2005/8/layout/process4"/>
    <dgm:cxn modelId="{A14CC274-2DB3-47C8-BA50-D64D1E63DCB8}" type="presParOf" srcId="{FB107886-BC4D-4334-8AB8-629DD4BB4979}" destId="{6084DA20-A137-4C6A-AE1F-E5E895671DE8}" srcOrd="2" destOrd="0" presId="urn:microsoft.com/office/officeart/2005/8/layout/process4"/>
    <dgm:cxn modelId="{5EE617DC-C2EB-4CDB-94B1-D80CCB2BEEF7}" type="presParOf" srcId="{6084DA20-A137-4C6A-AE1F-E5E895671DE8}" destId="{C4210B65-C4DB-479E-B5E9-363668324F1E}" srcOrd="0" destOrd="0" presId="urn:microsoft.com/office/officeart/2005/8/layout/process4"/>
    <dgm:cxn modelId="{0FE483F3-DC43-483D-B1B3-104CD5F23D0F}" type="presParOf" srcId="{A15E3A9F-E421-4586-B46D-390C7D0DF9C8}" destId="{074F9515-86AA-4616-B138-DF9A362FE8B9}" srcOrd="9" destOrd="0" presId="urn:microsoft.com/office/officeart/2005/8/layout/process4"/>
    <dgm:cxn modelId="{B0F74B0D-3B44-4347-8E6F-0CED9D1A4B54}" type="presParOf" srcId="{A15E3A9F-E421-4586-B46D-390C7D0DF9C8}" destId="{03C4212A-1F23-4806-A65D-1A3A357500DF}" srcOrd="10" destOrd="0" presId="urn:microsoft.com/office/officeart/2005/8/layout/process4"/>
    <dgm:cxn modelId="{7DDC3D12-8F95-47B8-99EF-08491D8406E9}" type="presParOf" srcId="{03C4212A-1F23-4806-A65D-1A3A357500DF}" destId="{3F267F08-4EA4-41CC-9F02-471F917887A9}" srcOrd="0" destOrd="0" presId="urn:microsoft.com/office/officeart/2005/8/layout/process4"/>
    <dgm:cxn modelId="{B1982F17-5E59-48F2-B96E-088F49F08877}" type="presParOf" srcId="{03C4212A-1F23-4806-A65D-1A3A357500DF}" destId="{29D11124-43C8-4FD5-AEAC-85485BE0A176}" srcOrd="1" destOrd="0" presId="urn:microsoft.com/office/officeart/2005/8/layout/process4"/>
    <dgm:cxn modelId="{B75253EC-05A1-4AD8-9067-D7785EA2AE70}" type="presParOf" srcId="{03C4212A-1F23-4806-A65D-1A3A357500DF}" destId="{C7C2182C-4851-48C8-AF4E-A3751CC5DE7B}" srcOrd="2" destOrd="0" presId="urn:microsoft.com/office/officeart/2005/8/layout/process4"/>
    <dgm:cxn modelId="{936B28E1-0D4B-4899-B0E0-FF27D6817634}" type="presParOf" srcId="{C7C2182C-4851-48C8-AF4E-A3751CC5DE7B}" destId="{0B4E7AF9-4674-4F1F-93EF-42CEE927AA15}" srcOrd="0" destOrd="0" presId="urn:microsoft.com/office/officeart/2005/8/layout/process4"/>
    <dgm:cxn modelId="{91ECC6A3-766A-4822-8ABE-C8A3E8AA4133}" type="presParOf" srcId="{A15E3A9F-E421-4586-B46D-390C7D0DF9C8}" destId="{20FC2E85-8D69-43E5-937F-8D479465EEE7}" srcOrd="11" destOrd="0" presId="urn:microsoft.com/office/officeart/2005/8/layout/process4"/>
    <dgm:cxn modelId="{D7C23486-21B3-4CEA-A9E9-269D2EE83E7D}" type="presParOf" srcId="{A15E3A9F-E421-4586-B46D-390C7D0DF9C8}" destId="{DC830282-8033-4D62-AABB-FCDD3055CB90}" srcOrd="12" destOrd="0" presId="urn:microsoft.com/office/officeart/2005/8/layout/process4"/>
    <dgm:cxn modelId="{4B03446A-BC1F-46E8-A649-376802CD8F98}" type="presParOf" srcId="{DC830282-8033-4D62-AABB-FCDD3055CB90}" destId="{5E45865C-6A42-4A1A-B5FD-8E044EA28C10}" srcOrd="0" destOrd="0" presId="urn:microsoft.com/office/officeart/2005/8/layout/process4"/>
    <dgm:cxn modelId="{EBC0D6E8-68DD-4715-8485-AD2D755D7ED3}" type="presParOf" srcId="{DC830282-8033-4D62-AABB-FCDD3055CB90}" destId="{ADD86076-EEDF-457C-AE94-2CFE5DDFAC11}" srcOrd="1" destOrd="0" presId="urn:microsoft.com/office/officeart/2005/8/layout/process4"/>
    <dgm:cxn modelId="{3BACE61D-7ED9-4F41-AAEF-DD26808718FF}" type="presParOf" srcId="{DC830282-8033-4D62-AABB-FCDD3055CB90}" destId="{BEE624BC-4A14-4AE1-95AE-ACAFBFC79040}" srcOrd="2" destOrd="0" presId="urn:microsoft.com/office/officeart/2005/8/layout/process4"/>
    <dgm:cxn modelId="{A7A7BCA8-EE3D-4A2B-A4FB-208205A08D22}" type="presParOf" srcId="{BEE624BC-4A14-4AE1-95AE-ACAFBFC79040}" destId="{C40F6E5D-918B-4EE1-AED1-13ABBA4344EC}" srcOrd="0" destOrd="0" presId="urn:microsoft.com/office/officeart/2005/8/layout/process4"/>
    <dgm:cxn modelId="{FB695517-B0B6-45C4-AEBE-D8F63EDC14D1}" type="presParOf" srcId="{A15E3A9F-E421-4586-B46D-390C7D0DF9C8}" destId="{DB6A5DE3-5975-40E8-BD6C-BEE9836B9842}" srcOrd="13" destOrd="0" presId="urn:microsoft.com/office/officeart/2005/8/layout/process4"/>
    <dgm:cxn modelId="{331F5EE8-EE4D-46DA-AB10-695AB8EB641A}" type="presParOf" srcId="{A15E3A9F-E421-4586-B46D-390C7D0DF9C8}" destId="{5C1DC743-1A5F-41AB-8113-3FFA465A3E96}" srcOrd="14" destOrd="0" presId="urn:microsoft.com/office/officeart/2005/8/layout/process4"/>
    <dgm:cxn modelId="{4AE858FF-94CB-429D-ACA0-530C9F10CC9A}" type="presParOf" srcId="{5C1DC743-1A5F-41AB-8113-3FFA465A3E96}" destId="{71463D79-95C4-496A-8F6A-ED9C25EAD862}" srcOrd="0" destOrd="0" presId="urn:microsoft.com/office/officeart/2005/8/layout/process4"/>
    <dgm:cxn modelId="{EFC25483-64C4-40BA-92CC-36233247D369}" type="presParOf" srcId="{5C1DC743-1A5F-41AB-8113-3FFA465A3E96}" destId="{B831D41E-B6DE-43EC-9E58-028F689ED6F1}" srcOrd="1" destOrd="0" presId="urn:microsoft.com/office/officeart/2005/8/layout/process4"/>
    <dgm:cxn modelId="{96F94C1A-DDCD-4191-B0FB-61D84E826076}" type="presParOf" srcId="{5C1DC743-1A5F-41AB-8113-3FFA465A3E96}" destId="{F5D730B2-F813-479D-9D4B-49A99BA0EE34}" srcOrd="2" destOrd="0" presId="urn:microsoft.com/office/officeart/2005/8/layout/process4"/>
    <dgm:cxn modelId="{69FA9717-0F61-45C6-A599-3B7BF4ED083D}" type="presParOf" srcId="{F5D730B2-F813-479D-9D4B-49A99BA0EE34}" destId="{F6203234-0D10-4D05-A647-429EDCC1872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E90A61-1170-432F-B385-CA00AFCD6663}" type="doc">
      <dgm:prSet loTypeId="urn:microsoft.com/office/officeart/2005/8/layout/hProcess9" loCatId="process" qsTypeId="urn:microsoft.com/office/officeart/2005/8/quickstyle/simple1#3" qsCatId="simple" csTypeId="urn:microsoft.com/office/officeart/2005/8/colors/colorful2" csCatId="colorful" phldr="1"/>
      <dgm:spPr/>
    </dgm:pt>
    <dgm:pt modelId="{5AA0FB16-7910-483F-B787-BB2B791CF3DD}">
      <dgm:prSet phldrT="[文字]"/>
      <dgm:spPr/>
      <dgm:t>
        <a:bodyPr/>
        <a:lstStyle/>
        <a:p>
          <a:r>
            <a:rPr lang="zh-TW" altLang="en-US" dirty="0" smtClean="0">
              <a:solidFill>
                <a:schemeClr val="bg1"/>
              </a:solidFill>
              <a:latin typeface="微軟正黑體" pitchFamily="34" charset="-120"/>
              <a:ea typeface="微軟正黑體" pitchFamily="34" charset="-120"/>
            </a:rPr>
            <a:t>教育部</a:t>
          </a:r>
          <a:r>
            <a:rPr lang="zh-TW" dirty="0" smtClean="0">
              <a:solidFill>
                <a:schemeClr val="bg1"/>
              </a:solidFill>
              <a:latin typeface="微軟正黑體" pitchFamily="34" charset="-120"/>
              <a:ea typeface="微軟正黑體" pitchFamily="34" charset="-120"/>
            </a:rPr>
            <a:t>邀集專家學者組成審查小組</a:t>
          </a:r>
          <a:endParaRPr lang="zh-TW" altLang="en-US" dirty="0">
            <a:solidFill>
              <a:schemeClr val="bg1"/>
            </a:solidFill>
            <a:latin typeface="微軟正黑體" pitchFamily="34" charset="-120"/>
            <a:ea typeface="微軟正黑體" pitchFamily="34" charset="-120"/>
          </a:endParaRPr>
        </a:p>
      </dgm:t>
    </dgm:pt>
    <dgm:pt modelId="{F4F672E5-19B7-44CA-A442-A40C006C3C52}" type="parTrans" cxnId="{D0E5D1B2-FCBB-4425-A2D6-47749D5887F0}">
      <dgm:prSet/>
      <dgm:spPr/>
      <dgm:t>
        <a:bodyPr/>
        <a:lstStyle/>
        <a:p>
          <a:endParaRPr lang="zh-TW" altLang="en-US">
            <a:latin typeface="微軟正黑體" pitchFamily="34" charset="-120"/>
            <a:ea typeface="微軟正黑體" pitchFamily="34" charset="-120"/>
          </a:endParaRPr>
        </a:p>
      </dgm:t>
    </dgm:pt>
    <dgm:pt modelId="{704797E0-9FCF-4F28-8C0C-5180255654E1}" type="sibTrans" cxnId="{D0E5D1B2-FCBB-4425-A2D6-47749D5887F0}">
      <dgm:prSet/>
      <dgm:spPr/>
      <dgm:t>
        <a:bodyPr/>
        <a:lstStyle/>
        <a:p>
          <a:endParaRPr lang="zh-TW" altLang="en-US">
            <a:latin typeface="微軟正黑體" pitchFamily="34" charset="-120"/>
            <a:ea typeface="微軟正黑體" pitchFamily="34" charset="-120"/>
          </a:endParaRPr>
        </a:p>
      </dgm:t>
    </dgm:pt>
    <dgm:pt modelId="{FDB674FB-E620-49AC-85E0-F17DD8ED3ED9}">
      <dgm:prSet phldrT="[文字]"/>
      <dgm:spPr/>
      <dgm:t>
        <a:bodyPr/>
        <a:lstStyle/>
        <a:p>
          <a:r>
            <a:rPr lang="zh-TW" altLang="en-US" dirty="0" smtClean="0">
              <a:solidFill>
                <a:schemeClr val="bg1"/>
              </a:solidFill>
              <a:latin typeface="微軟正黑體" pitchFamily="34" charset="-120"/>
              <a:ea typeface="微軟正黑體" pitchFamily="34" charset="-120"/>
            </a:rPr>
            <a:t>依學校所提之申請計畫書進行書面審查</a:t>
          </a:r>
          <a:endParaRPr lang="zh-TW" altLang="en-US" dirty="0">
            <a:solidFill>
              <a:schemeClr val="bg1"/>
            </a:solidFill>
            <a:latin typeface="微軟正黑體" pitchFamily="34" charset="-120"/>
            <a:ea typeface="微軟正黑體" pitchFamily="34" charset="-120"/>
          </a:endParaRPr>
        </a:p>
      </dgm:t>
    </dgm:pt>
    <dgm:pt modelId="{E9976E2F-3F59-4864-B1F1-E890D16977CC}" type="parTrans" cxnId="{77A0A7CC-624B-4F40-A384-E31F436C1282}">
      <dgm:prSet/>
      <dgm:spPr/>
      <dgm:t>
        <a:bodyPr/>
        <a:lstStyle/>
        <a:p>
          <a:endParaRPr lang="zh-TW" altLang="en-US">
            <a:latin typeface="微軟正黑體" pitchFamily="34" charset="-120"/>
            <a:ea typeface="微軟正黑體" pitchFamily="34" charset="-120"/>
          </a:endParaRPr>
        </a:p>
      </dgm:t>
    </dgm:pt>
    <dgm:pt modelId="{4519889C-7E04-4CCC-B09C-255E3AB518D5}" type="sibTrans" cxnId="{77A0A7CC-624B-4F40-A384-E31F436C1282}">
      <dgm:prSet/>
      <dgm:spPr/>
      <dgm:t>
        <a:bodyPr/>
        <a:lstStyle/>
        <a:p>
          <a:endParaRPr lang="zh-TW" altLang="en-US">
            <a:latin typeface="微軟正黑體" pitchFamily="34" charset="-120"/>
            <a:ea typeface="微軟正黑體" pitchFamily="34" charset="-120"/>
          </a:endParaRPr>
        </a:p>
      </dgm:t>
    </dgm:pt>
    <dgm:pt modelId="{87EADE7E-53BB-4BC4-B940-000DE0683D62}">
      <dgm:prSet phldrT="[文字]"/>
      <dgm:spPr/>
      <dgm:t>
        <a:bodyPr/>
        <a:lstStyle/>
        <a:p>
          <a:r>
            <a:rPr lang="zh-TW" altLang="en-US" dirty="0" smtClean="0">
              <a:solidFill>
                <a:schemeClr val="bg1"/>
              </a:solidFill>
              <a:latin typeface="微軟正黑體" pitchFamily="34" charset="-120"/>
              <a:ea typeface="微軟正黑體" pitchFamily="34" charset="-120"/>
            </a:rPr>
            <a:t>必要時得邀請</a:t>
          </a:r>
          <a:r>
            <a:rPr lang="zh-TW" dirty="0" smtClean="0">
              <a:solidFill>
                <a:schemeClr val="bg1"/>
              </a:solidFill>
              <a:latin typeface="微軟正黑體" pitchFamily="34" charset="-120"/>
              <a:ea typeface="微軟正黑體" pitchFamily="34" charset="-120"/>
            </a:rPr>
            <a:t>學校或申請人列席報告或補充說明資料</a:t>
          </a:r>
          <a:endParaRPr lang="zh-TW" altLang="en-US" dirty="0">
            <a:solidFill>
              <a:schemeClr val="bg1"/>
            </a:solidFill>
            <a:latin typeface="微軟正黑體" pitchFamily="34" charset="-120"/>
            <a:ea typeface="微軟正黑體" pitchFamily="34" charset="-120"/>
          </a:endParaRPr>
        </a:p>
      </dgm:t>
    </dgm:pt>
    <dgm:pt modelId="{857FDA51-6ED3-4648-A53C-FFFC46E7AB42}" type="parTrans" cxnId="{7295530D-44CB-4DF0-9AF8-93366E909BC3}">
      <dgm:prSet/>
      <dgm:spPr/>
      <dgm:t>
        <a:bodyPr/>
        <a:lstStyle/>
        <a:p>
          <a:endParaRPr lang="zh-TW" altLang="en-US">
            <a:latin typeface="微軟正黑體" pitchFamily="34" charset="-120"/>
            <a:ea typeface="微軟正黑體" pitchFamily="34" charset="-120"/>
          </a:endParaRPr>
        </a:p>
      </dgm:t>
    </dgm:pt>
    <dgm:pt modelId="{AF2661EF-1922-4A5C-A961-905295DC1AE2}" type="sibTrans" cxnId="{7295530D-44CB-4DF0-9AF8-93366E909BC3}">
      <dgm:prSet/>
      <dgm:spPr/>
      <dgm:t>
        <a:bodyPr/>
        <a:lstStyle/>
        <a:p>
          <a:endParaRPr lang="zh-TW" altLang="en-US">
            <a:latin typeface="微軟正黑體" pitchFamily="34" charset="-120"/>
            <a:ea typeface="微軟正黑體" pitchFamily="34" charset="-120"/>
          </a:endParaRPr>
        </a:p>
      </dgm:t>
    </dgm:pt>
    <dgm:pt modelId="{D716C9FA-9B28-4AFF-B2E3-D391F724EDAE}" type="pres">
      <dgm:prSet presAssocID="{27E90A61-1170-432F-B385-CA00AFCD6663}" presName="CompostProcess" presStyleCnt="0">
        <dgm:presLayoutVars>
          <dgm:dir/>
          <dgm:resizeHandles val="exact"/>
        </dgm:presLayoutVars>
      </dgm:prSet>
      <dgm:spPr/>
    </dgm:pt>
    <dgm:pt modelId="{1F042AA9-7531-4F1E-BBEA-64AA7BC10D30}" type="pres">
      <dgm:prSet presAssocID="{27E90A61-1170-432F-B385-CA00AFCD6663}" presName="arrow" presStyleLbl="bgShp" presStyleIdx="0" presStyleCnt="1"/>
      <dgm:spPr>
        <a:solidFill>
          <a:schemeClr val="accent1">
            <a:lumMod val="40000"/>
            <a:lumOff val="60000"/>
          </a:schemeClr>
        </a:solidFill>
      </dgm:spPr>
    </dgm:pt>
    <dgm:pt modelId="{6913395F-FA0B-428C-B562-F99E9F5D3958}" type="pres">
      <dgm:prSet presAssocID="{27E90A61-1170-432F-B385-CA00AFCD6663}" presName="linearProcess" presStyleCnt="0"/>
      <dgm:spPr/>
    </dgm:pt>
    <dgm:pt modelId="{B7EFAA06-72FF-4805-9090-4F6C3A174DA3}" type="pres">
      <dgm:prSet presAssocID="{5AA0FB16-7910-483F-B787-BB2B791CF3DD}" presName="textNode" presStyleLbl="node1" presStyleIdx="0" presStyleCnt="3" custScaleX="94447">
        <dgm:presLayoutVars>
          <dgm:bulletEnabled val="1"/>
        </dgm:presLayoutVars>
      </dgm:prSet>
      <dgm:spPr/>
      <dgm:t>
        <a:bodyPr/>
        <a:lstStyle/>
        <a:p>
          <a:endParaRPr lang="zh-TW" altLang="en-US"/>
        </a:p>
      </dgm:t>
    </dgm:pt>
    <dgm:pt modelId="{D54C5A8D-C976-4E34-A255-1872346A3EEE}" type="pres">
      <dgm:prSet presAssocID="{704797E0-9FCF-4F28-8C0C-5180255654E1}" presName="sibTrans" presStyleCnt="0"/>
      <dgm:spPr/>
    </dgm:pt>
    <dgm:pt modelId="{0A40A926-4E34-40AA-8E8C-00AD50FA8D4E}" type="pres">
      <dgm:prSet presAssocID="{FDB674FB-E620-49AC-85E0-F17DD8ED3ED9}" presName="textNode" presStyleLbl="node1" presStyleIdx="1" presStyleCnt="3" custScaleX="86478">
        <dgm:presLayoutVars>
          <dgm:bulletEnabled val="1"/>
        </dgm:presLayoutVars>
      </dgm:prSet>
      <dgm:spPr/>
      <dgm:t>
        <a:bodyPr/>
        <a:lstStyle/>
        <a:p>
          <a:endParaRPr lang="zh-TW" altLang="en-US"/>
        </a:p>
      </dgm:t>
    </dgm:pt>
    <dgm:pt modelId="{7460586C-7F87-4EBC-9995-CBA57B4BF4D2}" type="pres">
      <dgm:prSet presAssocID="{4519889C-7E04-4CCC-B09C-255E3AB518D5}" presName="sibTrans" presStyleCnt="0"/>
      <dgm:spPr/>
    </dgm:pt>
    <dgm:pt modelId="{B504A0F2-3CA3-4651-BB10-3F57EB39C58B}" type="pres">
      <dgm:prSet presAssocID="{87EADE7E-53BB-4BC4-B940-000DE0683D62}" presName="textNode" presStyleLbl="node1" presStyleIdx="2" presStyleCnt="3" custScaleX="93421">
        <dgm:presLayoutVars>
          <dgm:bulletEnabled val="1"/>
        </dgm:presLayoutVars>
      </dgm:prSet>
      <dgm:spPr/>
      <dgm:t>
        <a:bodyPr/>
        <a:lstStyle/>
        <a:p>
          <a:endParaRPr lang="zh-TW" altLang="en-US"/>
        </a:p>
      </dgm:t>
    </dgm:pt>
  </dgm:ptLst>
  <dgm:cxnLst>
    <dgm:cxn modelId="{7295530D-44CB-4DF0-9AF8-93366E909BC3}" srcId="{27E90A61-1170-432F-B385-CA00AFCD6663}" destId="{87EADE7E-53BB-4BC4-B940-000DE0683D62}" srcOrd="2" destOrd="0" parTransId="{857FDA51-6ED3-4648-A53C-FFFC46E7AB42}" sibTransId="{AF2661EF-1922-4A5C-A961-905295DC1AE2}"/>
    <dgm:cxn modelId="{77A0A7CC-624B-4F40-A384-E31F436C1282}" srcId="{27E90A61-1170-432F-B385-CA00AFCD6663}" destId="{FDB674FB-E620-49AC-85E0-F17DD8ED3ED9}" srcOrd="1" destOrd="0" parTransId="{E9976E2F-3F59-4864-B1F1-E890D16977CC}" sibTransId="{4519889C-7E04-4CCC-B09C-255E3AB518D5}"/>
    <dgm:cxn modelId="{7A7CC358-F622-4754-B6E4-345ED678F94E}" type="presOf" srcId="{27E90A61-1170-432F-B385-CA00AFCD6663}" destId="{D716C9FA-9B28-4AFF-B2E3-D391F724EDAE}" srcOrd="0" destOrd="0" presId="urn:microsoft.com/office/officeart/2005/8/layout/hProcess9"/>
    <dgm:cxn modelId="{E5F3695E-D6C0-484C-B51A-FEF10C105D71}" type="presOf" srcId="{5AA0FB16-7910-483F-B787-BB2B791CF3DD}" destId="{B7EFAA06-72FF-4805-9090-4F6C3A174DA3}" srcOrd="0" destOrd="0" presId="urn:microsoft.com/office/officeart/2005/8/layout/hProcess9"/>
    <dgm:cxn modelId="{6B7C8332-408A-415F-8BB8-AC89BFF61A1D}" type="presOf" srcId="{87EADE7E-53BB-4BC4-B940-000DE0683D62}" destId="{B504A0F2-3CA3-4651-BB10-3F57EB39C58B}" srcOrd="0" destOrd="0" presId="urn:microsoft.com/office/officeart/2005/8/layout/hProcess9"/>
    <dgm:cxn modelId="{E09E3357-47DC-457C-A3CA-4C11CD137DF6}" type="presOf" srcId="{FDB674FB-E620-49AC-85E0-F17DD8ED3ED9}" destId="{0A40A926-4E34-40AA-8E8C-00AD50FA8D4E}" srcOrd="0" destOrd="0" presId="urn:microsoft.com/office/officeart/2005/8/layout/hProcess9"/>
    <dgm:cxn modelId="{D0E5D1B2-FCBB-4425-A2D6-47749D5887F0}" srcId="{27E90A61-1170-432F-B385-CA00AFCD6663}" destId="{5AA0FB16-7910-483F-B787-BB2B791CF3DD}" srcOrd="0" destOrd="0" parTransId="{F4F672E5-19B7-44CA-A442-A40C006C3C52}" sibTransId="{704797E0-9FCF-4F28-8C0C-5180255654E1}"/>
    <dgm:cxn modelId="{EB6962AA-0E80-4C48-8696-3902566CCBFA}" type="presParOf" srcId="{D716C9FA-9B28-4AFF-B2E3-D391F724EDAE}" destId="{1F042AA9-7531-4F1E-BBEA-64AA7BC10D30}" srcOrd="0" destOrd="0" presId="urn:microsoft.com/office/officeart/2005/8/layout/hProcess9"/>
    <dgm:cxn modelId="{16BD64F3-9104-4DE2-ADC8-5E7CA0694EB1}" type="presParOf" srcId="{D716C9FA-9B28-4AFF-B2E3-D391F724EDAE}" destId="{6913395F-FA0B-428C-B562-F99E9F5D3958}" srcOrd="1" destOrd="0" presId="urn:microsoft.com/office/officeart/2005/8/layout/hProcess9"/>
    <dgm:cxn modelId="{7EF6C245-0B38-49A6-ACAA-702DFEE565C8}" type="presParOf" srcId="{6913395F-FA0B-428C-B562-F99E9F5D3958}" destId="{B7EFAA06-72FF-4805-9090-4F6C3A174DA3}" srcOrd="0" destOrd="0" presId="urn:microsoft.com/office/officeart/2005/8/layout/hProcess9"/>
    <dgm:cxn modelId="{BBE66B05-F5EA-4832-9728-5DFCCECC12DF}" type="presParOf" srcId="{6913395F-FA0B-428C-B562-F99E9F5D3958}" destId="{D54C5A8D-C976-4E34-A255-1872346A3EEE}" srcOrd="1" destOrd="0" presId="urn:microsoft.com/office/officeart/2005/8/layout/hProcess9"/>
    <dgm:cxn modelId="{C01C1964-532E-473A-B177-44AB4BF4A667}" type="presParOf" srcId="{6913395F-FA0B-428C-B562-F99E9F5D3958}" destId="{0A40A926-4E34-40AA-8E8C-00AD50FA8D4E}" srcOrd="2" destOrd="0" presId="urn:microsoft.com/office/officeart/2005/8/layout/hProcess9"/>
    <dgm:cxn modelId="{D7919870-2138-47B6-A5F7-6785FC252AA2}" type="presParOf" srcId="{6913395F-FA0B-428C-B562-F99E9F5D3958}" destId="{7460586C-7F87-4EBC-9995-CBA57B4BF4D2}" srcOrd="3" destOrd="0" presId="urn:microsoft.com/office/officeart/2005/8/layout/hProcess9"/>
    <dgm:cxn modelId="{0A30667C-8A3E-4D61-B170-6E52E6C85037}" type="presParOf" srcId="{6913395F-FA0B-428C-B562-F99E9F5D3958}" destId="{B504A0F2-3CA3-4651-BB10-3F57EB39C58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552FD-DA98-48A4-900F-4F79E27EA17D}">
      <dsp:nvSpPr>
        <dsp:cNvPr id="0" name=""/>
        <dsp:cNvSpPr/>
      </dsp:nvSpPr>
      <dsp:spPr>
        <a:xfrm rot="10800000">
          <a:off x="1299435" y="983"/>
          <a:ext cx="4453334" cy="710924"/>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3498" tIns="95250" rIns="177800" bIns="95250" numCol="1" spcCol="1270" anchor="ctr" anchorCtr="0">
          <a:noAutofit/>
        </a:bodyPr>
        <a:lstStyle/>
        <a:p>
          <a:pPr lvl="0" algn="ctr" defTabSz="1111250">
            <a:lnSpc>
              <a:spcPct val="90000"/>
            </a:lnSpc>
            <a:spcBef>
              <a:spcPct val="0"/>
            </a:spcBef>
            <a:spcAft>
              <a:spcPct val="35000"/>
            </a:spcAft>
          </a:pPr>
          <a:r>
            <a:rPr lang="zh-TW" altLang="en-US" sz="2500" b="0" kern="1200" dirty="0" smtClean="0">
              <a:solidFill>
                <a:schemeClr val="bg1"/>
              </a:solidFill>
              <a:latin typeface="微軟正黑體" pitchFamily="34" charset="-120"/>
              <a:ea typeface="微軟正黑體" pitchFamily="34" charset="-120"/>
            </a:rPr>
            <a:t>計畫目標</a:t>
          </a:r>
          <a:endParaRPr lang="en-US" altLang="zh-TW" sz="2500" b="0" kern="1200" dirty="0" smtClean="0">
            <a:solidFill>
              <a:schemeClr val="bg1"/>
            </a:solidFill>
            <a:latin typeface="微軟正黑體" pitchFamily="34" charset="-120"/>
            <a:ea typeface="微軟正黑體" pitchFamily="34" charset="-120"/>
          </a:endParaRPr>
        </a:p>
      </dsp:txBody>
      <dsp:txXfrm rot="10800000">
        <a:off x="1477166" y="983"/>
        <a:ext cx="4275603" cy="710924"/>
      </dsp:txXfrm>
    </dsp:sp>
    <dsp:sp modelId="{9CBF126E-DF87-43F9-8A7A-A070D7A7E4CF}">
      <dsp:nvSpPr>
        <dsp:cNvPr id="0" name=""/>
        <dsp:cNvSpPr/>
      </dsp:nvSpPr>
      <dsp:spPr>
        <a:xfrm>
          <a:off x="943973" y="983"/>
          <a:ext cx="710924" cy="710924"/>
        </a:xfrm>
        <a:prstGeom prst="ellipse">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B78B158-D8D5-4F03-8765-551EB6F82C22}">
      <dsp:nvSpPr>
        <dsp:cNvPr id="0" name=""/>
        <dsp:cNvSpPr/>
      </dsp:nvSpPr>
      <dsp:spPr>
        <a:xfrm rot="10800000">
          <a:off x="1299435" y="924123"/>
          <a:ext cx="4453334" cy="710924"/>
        </a:xfrm>
        <a:prstGeom prst="homePlat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3498" tIns="95250" rIns="177800" bIns="95250" numCol="1" spcCol="1270" anchor="ctr" anchorCtr="0">
          <a:noAutofit/>
        </a:bodyPr>
        <a:lstStyle/>
        <a:p>
          <a:pPr lvl="0" algn="ctr" defTabSz="1111250">
            <a:lnSpc>
              <a:spcPct val="90000"/>
            </a:lnSpc>
            <a:spcBef>
              <a:spcPct val="0"/>
            </a:spcBef>
            <a:spcAft>
              <a:spcPct val="35000"/>
            </a:spcAft>
          </a:pPr>
          <a:r>
            <a:rPr lang="zh-TW" altLang="en-US" sz="2500" b="0" kern="1200" smtClean="0">
              <a:solidFill>
                <a:schemeClr val="bg1"/>
              </a:solidFill>
              <a:latin typeface="微軟正黑體" pitchFamily="34" charset="-120"/>
              <a:ea typeface="微軟正黑體" pitchFamily="34" charset="-120"/>
            </a:rPr>
            <a:t>計畫簡介</a:t>
          </a:r>
          <a:endParaRPr lang="en-US" altLang="zh-TW" sz="2500" b="0" kern="1200" dirty="0" smtClean="0">
            <a:solidFill>
              <a:schemeClr val="bg1"/>
            </a:solidFill>
            <a:latin typeface="微軟正黑體" pitchFamily="34" charset="-120"/>
            <a:ea typeface="微軟正黑體" pitchFamily="34" charset="-120"/>
          </a:endParaRPr>
        </a:p>
      </dsp:txBody>
      <dsp:txXfrm rot="10800000">
        <a:off x="1477166" y="924123"/>
        <a:ext cx="4275603" cy="710924"/>
      </dsp:txXfrm>
    </dsp:sp>
    <dsp:sp modelId="{302900B1-0519-49E5-BF9B-EAB3FE241A0C}">
      <dsp:nvSpPr>
        <dsp:cNvPr id="0" name=""/>
        <dsp:cNvSpPr/>
      </dsp:nvSpPr>
      <dsp:spPr>
        <a:xfrm>
          <a:off x="943973" y="924123"/>
          <a:ext cx="710924" cy="710924"/>
        </a:xfrm>
        <a:prstGeom prst="ellipse">
          <a:avLst/>
        </a:prstGeom>
        <a:solidFill>
          <a:schemeClr val="accent3">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0CBC7AF-D863-4322-AA1D-86757F90E40F}">
      <dsp:nvSpPr>
        <dsp:cNvPr id="0" name=""/>
        <dsp:cNvSpPr/>
      </dsp:nvSpPr>
      <dsp:spPr>
        <a:xfrm rot="10800000">
          <a:off x="1299435" y="1847263"/>
          <a:ext cx="4453334" cy="710924"/>
        </a:xfrm>
        <a:prstGeom prst="homePlat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3498" tIns="95250" rIns="177800" bIns="95250" numCol="1" spcCol="1270" anchor="ctr" anchorCtr="0">
          <a:noAutofit/>
        </a:bodyPr>
        <a:lstStyle/>
        <a:p>
          <a:pPr lvl="0" algn="ctr" defTabSz="1111250">
            <a:lnSpc>
              <a:spcPct val="90000"/>
            </a:lnSpc>
            <a:spcBef>
              <a:spcPct val="0"/>
            </a:spcBef>
            <a:spcAft>
              <a:spcPct val="35000"/>
            </a:spcAft>
          </a:pPr>
          <a:r>
            <a:rPr lang="zh-TW" altLang="en-US" sz="2500" b="0" kern="1200" dirty="0" smtClean="0">
              <a:solidFill>
                <a:schemeClr val="bg1"/>
              </a:solidFill>
              <a:latin typeface="微軟正黑體" pitchFamily="34" charset="-120"/>
              <a:ea typeface="微軟正黑體" pitchFamily="34" charset="-120"/>
            </a:rPr>
            <a:t>審查流程</a:t>
          </a:r>
          <a:endParaRPr lang="zh-TW" altLang="en-US" sz="2500" b="0" kern="1200" dirty="0">
            <a:solidFill>
              <a:schemeClr val="bg1"/>
            </a:solidFill>
            <a:latin typeface="微軟正黑體" pitchFamily="34" charset="-120"/>
            <a:ea typeface="微軟正黑體" pitchFamily="34" charset="-120"/>
          </a:endParaRPr>
        </a:p>
      </dsp:txBody>
      <dsp:txXfrm rot="10800000">
        <a:off x="1477166" y="1847263"/>
        <a:ext cx="4275603" cy="710924"/>
      </dsp:txXfrm>
    </dsp:sp>
    <dsp:sp modelId="{84A06282-B991-4A94-ABE1-D69F39A6D7AF}">
      <dsp:nvSpPr>
        <dsp:cNvPr id="0" name=""/>
        <dsp:cNvSpPr/>
      </dsp:nvSpPr>
      <dsp:spPr>
        <a:xfrm>
          <a:off x="943973" y="1847263"/>
          <a:ext cx="710924" cy="710924"/>
        </a:xfrm>
        <a:prstGeom prst="ellipse">
          <a:avLst/>
        </a:prstGeom>
        <a:solidFill>
          <a:schemeClr val="accent4">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EFBAA3E-1256-4499-8CBE-CD6E13D620E2}">
      <dsp:nvSpPr>
        <dsp:cNvPr id="0" name=""/>
        <dsp:cNvSpPr/>
      </dsp:nvSpPr>
      <dsp:spPr>
        <a:xfrm rot="10800000">
          <a:off x="1299435" y="2770404"/>
          <a:ext cx="4453334" cy="710924"/>
        </a:xfrm>
        <a:prstGeom prst="homePlat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3498" tIns="95250" rIns="177800" bIns="95250" numCol="1" spcCol="1270" anchor="ctr" anchorCtr="0">
          <a:noAutofit/>
        </a:bodyPr>
        <a:lstStyle/>
        <a:p>
          <a:pPr lvl="0" algn="ctr" defTabSz="1111250">
            <a:lnSpc>
              <a:spcPct val="90000"/>
            </a:lnSpc>
            <a:spcBef>
              <a:spcPct val="0"/>
            </a:spcBef>
            <a:spcAft>
              <a:spcPct val="35000"/>
            </a:spcAft>
          </a:pPr>
          <a:r>
            <a:rPr lang="zh-TW" altLang="en-US" sz="2500" b="0" kern="1200" dirty="0" smtClean="0">
              <a:solidFill>
                <a:schemeClr val="bg1"/>
              </a:solidFill>
              <a:latin typeface="微軟正黑體" pitchFamily="34" charset="-120"/>
              <a:ea typeface="微軟正黑體" pitchFamily="34" charset="-120"/>
            </a:rPr>
            <a:t>申請方式及計畫格式</a:t>
          </a:r>
          <a:endParaRPr lang="zh-TW" altLang="en-US" sz="2500" b="0" kern="1200" dirty="0">
            <a:solidFill>
              <a:schemeClr val="bg1"/>
            </a:solidFill>
            <a:latin typeface="微軟正黑體" pitchFamily="34" charset="-120"/>
            <a:ea typeface="微軟正黑體" pitchFamily="34" charset="-120"/>
          </a:endParaRPr>
        </a:p>
      </dsp:txBody>
      <dsp:txXfrm rot="10800000">
        <a:off x="1477166" y="2770404"/>
        <a:ext cx="4275603" cy="710924"/>
      </dsp:txXfrm>
    </dsp:sp>
    <dsp:sp modelId="{E3D2AEE8-9D47-4ACC-9C34-9A920C7927E7}">
      <dsp:nvSpPr>
        <dsp:cNvPr id="0" name=""/>
        <dsp:cNvSpPr/>
      </dsp:nvSpPr>
      <dsp:spPr>
        <a:xfrm>
          <a:off x="943973" y="2770404"/>
          <a:ext cx="710924" cy="710924"/>
        </a:xfrm>
        <a:prstGeom prst="ellipse">
          <a:avLst/>
        </a:prstGeom>
        <a:solidFill>
          <a:schemeClr val="accent5">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4E0B66B-441B-4A6F-9D48-902F775C9694}">
      <dsp:nvSpPr>
        <dsp:cNvPr id="0" name=""/>
        <dsp:cNvSpPr/>
      </dsp:nvSpPr>
      <dsp:spPr>
        <a:xfrm rot="10800000">
          <a:off x="1299435" y="3693544"/>
          <a:ext cx="4453334" cy="710924"/>
        </a:xfrm>
        <a:prstGeom prst="homePlat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3498" tIns="95250" rIns="177800" bIns="95250" numCol="1" spcCol="1270" anchor="ctr" anchorCtr="0">
          <a:noAutofit/>
        </a:bodyPr>
        <a:lstStyle/>
        <a:p>
          <a:pPr lvl="0" algn="ctr" defTabSz="1111250">
            <a:lnSpc>
              <a:spcPct val="90000"/>
            </a:lnSpc>
            <a:spcBef>
              <a:spcPct val="0"/>
            </a:spcBef>
            <a:spcAft>
              <a:spcPct val="35000"/>
            </a:spcAft>
          </a:pPr>
          <a:r>
            <a:rPr lang="zh-TW" altLang="en-US" sz="2500" b="0" kern="1200" dirty="0" smtClean="0">
              <a:solidFill>
                <a:schemeClr val="bg1"/>
              </a:solidFill>
              <a:latin typeface="微軟正黑體" pitchFamily="34" charset="-120"/>
              <a:ea typeface="微軟正黑體" pitchFamily="34" charset="-120"/>
            </a:rPr>
            <a:t>審查方式</a:t>
          </a:r>
          <a:endParaRPr lang="zh-TW" altLang="en-US" sz="2500" b="0" kern="1200" dirty="0">
            <a:solidFill>
              <a:schemeClr val="bg1"/>
            </a:solidFill>
            <a:latin typeface="微軟正黑體" pitchFamily="34" charset="-120"/>
            <a:ea typeface="微軟正黑體" pitchFamily="34" charset="-120"/>
          </a:endParaRPr>
        </a:p>
      </dsp:txBody>
      <dsp:txXfrm rot="10800000">
        <a:off x="1477166" y="3693544"/>
        <a:ext cx="4275603" cy="710924"/>
      </dsp:txXfrm>
    </dsp:sp>
    <dsp:sp modelId="{4F9EA8A7-849E-4AC4-9D6E-868DC3A4581B}">
      <dsp:nvSpPr>
        <dsp:cNvPr id="0" name=""/>
        <dsp:cNvSpPr/>
      </dsp:nvSpPr>
      <dsp:spPr>
        <a:xfrm>
          <a:off x="943973" y="3693544"/>
          <a:ext cx="710924" cy="710924"/>
        </a:xfrm>
        <a:prstGeom prst="ellipse">
          <a:avLst/>
        </a:prstGeom>
        <a:solidFill>
          <a:schemeClr val="accent6">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6ADD13C-9319-4B71-B76E-147791E341DC}">
      <dsp:nvSpPr>
        <dsp:cNvPr id="0" name=""/>
        <dsp:cNvSpPr/>
      </dsp:nvSpPr>
      <dsp:spPr>
        <a:xfrm rot="10800000">
          <a:off x="1299435" y="4616684"/>
          <a:ext cx="4453334" cy="710924"/>
        </a:xfrm>
        <a:prstGeom prst="homePlat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3498" tIns="95250" rIns="177800" bIns="95250" numCol="1" spcCol="1270" anchor="ctr" anchorCtr="0">
          <a:noAutofit/>
        </a:bodyPr>
        <a:lstStyle/>
        <a:p>
          <a:pPr lvl="0" algn="ctr" defTabSz="1111250">
            <a:lnSpc>
              <a:spcPct val="90000"/>
            </a:lnSpc>
            <a:spcBef>
              <a:spcPct val="0"/>
            </a:spcBef>
            <a:spcAft>
              <a:spcPct val="35000"/>
            </a:spcAft>
          </a:pPr>
          <a:r>
            <a:rPr lang="zh-TW" altLang="en-US" sz="2500" b="0" kern="1200" dirty="0" smtClean="0">
              <a:solidFill>
                <a:schemeClr val="bg1"/>
              </a:solidFill>
              <a:latin typeface="微軟正黑體" pitchFamily="34" charset="-120"/>
              <a:ea typeface="微軟正黑體" pitchFamily="34" charset="-120"/>
            </a:rPr>
            <a:t>經費相關規定</a:t>
          </a:r>
          <a:endParaRPr lang="zh-TW" altLang="en-US" sz="2500" b="0" kern="1200" dirty="0">
            <a:solidFill>
              <a:schemeClr val="bg1"/>
            </a:solidFill>
            <a:latin typeface="微軟正黑體" pitchFamily="34" charset="-120"/>
            <a:ea typeface="微軟正黑體" pitchFamily="34" charset="-120"/>
          </a:endParaRPr>
        </a:p>
      </dsp:txBody>
      <dsp:txXfrm rot="10800000">
        <a:off x="1477166" y="4616684"/>
        <a:ext cx="4275603" cy="710924"/>
      </dsp:txXfrm>
    </dsp:sp>
    <dsp:sp modelId="{22881915-BE01-4E45-A9E3-27924B6A6EC1}">
      <dsp:nvSpPr>
        <dsp:cNvPr id="0" name=""/>
        <dsp:cNvSpPr/>
      </dsp:nvSpPr>
      <dsp:spPr>
        <a:xfrm>
          <a:off x="943973" y="4616684"/>
          <a:ext cx="710924" cy="710924"/>
        </a:xfrm>
        <a:prstGeom prst="ellipse">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F3DA6-BC21-4754-9320-3906217D7FF7}">
      <dsp:nvSpPr>
        <dsp:cNvPr id="0" name=""/>
        <dsp:cNvSpPr/>
      </dsp:nvSpPr>
      <dsp:spPr>
        <a:xfrm>
          <a:off x="1828799" y="50799"/>
          <a:ext cx="2438400" cy="2438400"/>
        </a:xfrm>
        <a:prstGeom prst="ellipse">
          <a:avLst/>
        </a:prstGeom>
        <a:solidFill>
          <a:schemeClr val="accent2">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微軟正黑體" pitchFamily="34" charset="-120"/>
              <a:ea typeface="微軟正黑體" pitchFamily="34" charset="-120"/>
            </a:rPr>
            <a:t>未獲邁向頂尖大學計畫</a:t>
          </a:r>
          <a:endParaRPr lang="zh-TW" altLang="en-US" sz="2000" kern="1200" dirty="0">
            <a:latin typeface="微軟正黑體" pitchFamily="34" charset="-120"/>
            <a:ea typeface="微軟正黑體" pitchFamily="34" charset="-120"/>
          </a:endParaRPr>
        </a:p>
      </dsp:txBody>
      <dsp:txXfrm>
        <a:off x="2153920" y="477519"/>
        <a:ext cx="1788160" cy="1097280"/>
      </dsp:txXfrm>
    </dsp:sp>
    <dsp:sp modelId="{ECCB6036-F69F-426E-A900-1333B054D086}">
      <dsp:nvSpPr>
        <dsp:cNvPr id="0" name=""/>
        <dsp:cNvSpPr/>
      </dsp:nvSpPr>
      <dsp:spPr>
        <a:xfrm>
          <a:off x="2708656" y="1574800"/>
          <a:ext cx="2438400" cy="2438400"/>
        </a:xfrm>
        <a:prstGeom prst="ellipse">
          <a:avLst/>
        </a:prstGeom>
        <a:solidFill>
          <a:schemeClr val="accent3">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獎勵大學教學卓越計畫補助未達三千萬元</a:t>
          </a:r>
          <a:endParaRPr lang="zh-TW" altLang="en-US" sz="1800" kern="1200" dirty="0">
            <a:latin typeface="微軟正黑體" pitchFamily="34" charset="-120"/>
            <a:ea typeface="微軟正黑體" pitchFamily="34" charset="-120"/>
          </a:endParaRPr>
        </a:p>
      </dsp:txBody>
      <dsp:txXfrm>
        <a:off x="3454400" y="2204720"/>
        <a:ext cx="1463040" cy="1341120"/>
      </dsp:txXfrm>
    </dsp:sp>
    <dsp:sp modelId="{63B60FAA-DA05-441F-966D-46F253257528}">
      <dsp:nvSpPr>
        <dsp:cNvPr id="0" name=""/>
        <dsp:cNvSpPr/>
      </dsp:nvSpPr>
      <dsp:spPr>
        <a:xfrm>
          <a:off x="948943" y="1574800"/>
          <a:ext cx="2438400" cy="2438400"/>
        </a:xfrm>
        <a:prstGeom prst="ellipse">
          <a:avLst/>
        </a:prstGeom>
        <a:solidFill>
          <a:schemeClr val="accent4">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未獲獎勵大學教學卓越計畫</a:t>
          </a:r>
          <a:endParaRPr lang="zh-TW" altLang="en-US" sz="1800" kern="1200" dirty="0">
            <a:latin typeface="微軟正黑體" pitchFamily="34" charset="-120"/>
            <a:ea typeface="微軟正黑體" pitchFamily="34" charset="-120"/>
          </a:endParaRPr>
        </a:p>
      </dsp:txBody>
      <dsp:txXfrm>
        <a:off x="1178560" y="2204720"/>
        <a:ext cx="1463040" cy="1341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B0FC3-7437-4585-950A-852F6989130A}">
      <dsp:nvSpPr>
        <dsp:cNvPr id="0" name=""/>
        <dsp:cNvSpPr/>
      </dsp:nvSpPr>
      <dsp:spPr>
        <a:xfrm>
          <a:off x="0" y="367737"/>
          <a:ext cx="7560840" cy="4725524"/>
        </a:xfrm>
        <a:prstGeom prst="swooshArrow">
          <a:avLst>
            <a:gd name="adj1" fmla="val 25000"/>
            <a:gd name="adj2" fmla="val 25000"/>
          </a:avLst>
        </a:prstGeom>
        <a:solidFill>
          <a:srgbClr val="CEDBBB"/>
        </a:solidFill>
        <a:ln>
          <a:noFill/>
        </a:ln>
        <a:effectLst/>
      </dsp:spPr>
      <dsp:style>
        <a:lnRef idx="0">
          <a:scrgbClr r="0" g="0" b="0"/>
        </a:lnRef>
        <a:fillRef idx="1">
          <a:scrgbClr r="0" g="0" b="0"/>
        </a:fillRef>
        <a:effectRef idx="0">
          <a:scrgbClr r="0" g="0" b="0"/>
        </a:effectRef>
        <a:fontRef idx="minor"/>
      </dsp:style>
    </dsp:sp>
    <dsp:sp modelId="{3F30EE31-BF71-4E11-9676-E88EF561D527}">
      <dsp:nvSpPr>
        <dsp:cNvPr id="0" name=""/>
        <dsp:cNvSpPr/>
      </dsp:nvSpPr>
      <dsp:spPr>
        <a:xfrm>
          <a:off x="744742" y="3881637"/>
          <a:ext cx="173899" cy="173899"/>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3BCF6E-4BA1-4F72-B078-2306679AC9CE}">
      <dsp:nvSpPr>
        <dsp:cNvPr id="0" name=""/>
        <dsp:cNvSpPr/>
      </dsp:nvSpPr>
      <dsp:spPr>
        <a:xfrm>
          <a:off x="721032" y="3968587"/>
          <a:ext cx="1514222" cy="112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46" tIns="0" rIns="0" bIns="0" numCol="1" spcCol="1270" anchor="t"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延攬國際頂尖人才至我國長期服務</a:t>
          </a:r>
          <a:endParaRPr lang="zh-TW" altLang="en-US" sz="1800" kern="1200" dirty="0">
            <a:latin typeface="微軟正黑體" pitchFamily="34" charset="-120"/>
            <a:ea typeface="微軟正黑體" pitchFamily="34" charset="-120"/>
          </a:endParaRPr>
        </a:p>
      </dsp:txBody>
      <dsp:txXfrm>
        <a:off x="721032" y="3968587"/>
        <a:ext cx="1514222" cy="1124674"/>
      </dsp:txXfrm>
    </dsp:sp>
    <dsp:sp modelId="{FDF4D791-2406-4B56-85F7-CB305A62342D}">
      <dsp:nvSpPr>
        <dsp:cNvPr id="0" name=""/>
        <dsp:cNvSpPr/>
      </dsp:nvSpPr>
      <dsp:spPr>
        <a:xfrm>
          <a:off x="1973379" y="2782480"/>
          <a:ext cx="302433" cy="302433"/>
        </a:xfrm>
        <a:prstGeom prst="ellips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31E7E7-CAA9-49AC-ADCC-F19ACA036333}">
      <dsp:nvSpPr>
        <dsp:cNvPr id="0" name=""/>
        <dsp:cNvSpPr/>
      </dsp:nvSpPr>
      <dsp:spPr>
        <a:xfrm>
          <a:off x="2124596" y="2933697"/>
          <a:ext cx="1587776" cy="2159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253" tIns="0" rIns="0" bIns="0" numCol="1" spcCol="1270" anchor="t"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提升現任優異人才年薪資</a:t>
          </a:r>
          <a:endParaRPr lang="zh-TW" altLang="en-US" sz="1800" kern="1200" dirty="0">
            <a:latin typeface="微軟正黑體" pitchFamily="34" charset="-120"/>
            <a:ea typeface="微軟正黑體" pitchFamily="34" charset="-120"/>
          </a:endParaRPr>
        </a:p>
      </dsp:txBody>
      <dsp:txXfrm>
        <a:off x="2124596" y="2933697"/>
        <a:ext cx="1587776" cy="2159564"/>
      </dsp:txXfrm>
    </dsp:sp>
    <dsp:sp modelId="{47C0358B-8D36-4F55-A3BB-D3059A9590B1}">
      <dsp:nvSpPr>
        <dsp:cNvPr id="0" name=""/>
        <dsp:cNvSpPr/>
      </dsp:nvSpPr>
      <dsp:spPr>
        <a:xfrm>
          <a:off x="3542253" y="1972525"/>
          <a:ext cx="400724" cy="400724"/>
        </a:xfrm>
        <a:prstGeom prst="ellipse">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FEF980-9D9A-4C86-94F4-260A1C297B76}">
      <dsp:nvSpPr>
        <dsp:cNvPr id="0" name=""/>
        <dsp:cNvSpPr/>
      </dsp:nvSpPr>
      <dsp:spPr>
        <a:xfrm>
          <a:off x="3857412" y="2172888"/>
          <a:ext cx="1358183" cy="29203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336" tIns="0" rIns="0" bIns="0" numCol="1" spcCol="1270" anchor="t"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提升專業領域國際學術競爭力</a:t>
          </a:r>
          <a:endParaRPr lang="zh-TW" altLang="en-US" sz="1800" kern="1200" dirty="0">
            <a:latin typeface="微軟正黑體" pitchFamily="34" charset="-120"/>
            <a:ea typeface="微軟正黑體" pitchFamily="34" charset="-120"/>
          </a:endParaRPr>
        </a:p>
      </dsp:txBody>
      <dsp:txXfrm>
        <a:off x="3857412" y="2172888"/>
        <a:ext cx="1358183" cy="2920374"/>
      </dsp:txXfrm>
    </dsp:sp>
    <dsp:sp modelId="{46D936CB-4B84-4B3D-8F10-504D3FEBFDE1}">
      <dsp:nvSpPr>
        <dsp:cNvPr id="0" name=""/>
        <dsp:cNvSpPr/>
      </dsp:nvSpPr>
      <dsp:spPr>
        <a:xfrm>
          <a:off x="5251003" y="1436651"/>
          <a:ext cx="536819" cy="536819"/>
        </a:xfrm>
        <a:prstGeom prst="ellips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E7B0F-F742-4CF8-A653-BB5CB1744CF2}">
      <dsp:nvSpPr>
        <dsp:cNvPr id="0" name=""/>
        <dsp:cNvSpPr/>
      </dsp:nvSpPr>
      <dsp:spPr>
        <a:xfrm>
          <a:off x="5506901" y="1705061"/>
          <a:ext cx="1612799" cy="3388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450" tIns="0" rIns="0" bIns="0" numCol="1" spcCol="1270" anchor="t" anchorCtr="0">
          <a:noAutofit/>
        </a:bodyPr>
        <a:lstStyle/>
        <a:p>
          <a:pPr lvl="0" algn="l" defTabSz="800100">
            <a:lnSpc>
              <a:spcPct val="90000"/>
            </a:lnSpc>
            <a:spcBef>
              <a:spcPct val="0"/>
            </a:spcBef>
            <a:spcAft>
              <a:spcPct val="35000"/>
            </a:spcAft>
          </a:pPr>
          <a:r>
            <a:rPr lang="zh-TW" altLang="en-US" sz="1800" kern="1200" dirty="0" smtClean="0">
              <a:latin typeface="微軟正黑體" pitchFamily="34" charset="-120"/>
              <a:ea typeface="微軟正黑體" pitchFamily="34" charset="-120"/>
            </a:rPr>
            <a:t>引進國際高教經營人才提升大學視野</a:t>
          </a:r>
          <a:endParaRPr lang="zh-TW" altLang="en-US" sz="1800" kern="1200" dirty="0">
            <a:latin typeface="微軟正黑體" pitchFamily="34" charset="-120"/>
            <a:ea typeface="微軟正黑體" pitchFamily="34" charset="-120"/>
          </a:endParaRPr>
        </a:p>
      </dsp:txBody>
      <dsp:txXfrm>
        <a:off x="5506901" y="1705061"/>
        <a:ext cx="1612799" cy="3388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91DA9-BA3E-446E-8692-6BC26BA89077}">
      <dsp:nvSpPr>
        <dsp:cNvPr id="0" name=""/>
        <dsp:cNvSpPr/>
      </dsp:nvSpPr>
      <dsp:spPr>
        <a:xfrm>
          <a:off x="0" y="5463682"/>
          <a:ext cx="6048672" cy="51228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b="1" kern="1200" smtClean="0">
              <a:latin typeface="Times New Roman" pitchFamily="18" charset="0"/>
              <a:ea typeface="標楷體" pitchFamily="65" charset="-120"/>
              <a:cs typeface="Times New Roman" pitchFamily="18" charset="0"/>
            </a:rPr>
            <a:t>經費核發</a:t>
          </a:r>
          <a:endParaRPr lang="zh-TW" altLang="en-US" sz="1200" b="1" kern="1200" dirty="0">
            <a:latin typeface="Times New Roman" pitchFamily="18" charset="0"/>
            <a:ea typeface="標楷體" pitchFamily="65" charset="-120"/>
            <a:cs typeface="Times New Roman" pitchFamily="18" charset="0"/>
          </a:endParaRPr>
        </a:p>
      </dsp:txBody>
      <dsp:txXfrm>
        <a:off x="0" y="5463682"/>
        <a:ext cx="6048672" cy="276635"/>
      </dsp:txXfrm>
    </dsp:sp>
    <dsp:sp modelId="{30C668E1-77C3-4051-8342-E485CD24FA67}">
      <dsp:nvSpPr>
        <dsp:cNvPr id="0" name=""/>
        <dsp:cNvSpPr/>
      </dsp:nvSpPr>
      <dsp:spPr>
        <a:xfrm>
          <a:off x="0" y="5730072"/>
          <a:ext cx="6048672" cy="235652"/>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Times New Roman" pitchFamily="18" charset="0"/>
              <a:ea typeface="標楷體" pitchFamily="65" charset="-120"/>
              <a:cs typeface="Times New Roman" pitchFamily="18" charset="0"/>
            </a:rPr>
            <a:t>依照申請金額給予核發</a:t>
          </a:r>
          <a:endParaRPr lang="zh-TW" altLang="en-US" sz="1200" kern="1200" dirty="0">
            <a:latin typeface="Times New Roman" pitchFamily="18" charset="0"/>
            <a:ea typeface="標楷體" pitchFamily="65" charset="-120"/>
            <a:cs typeface="Times New Roman" pitchFamily="18" charset="0"/>
          </a:endParaRPr>
        </a:p>
      </dsp:txBody>
      <dsp:txXfrm>
        <a:off x="0" y="5730072"/>
        <a:ext cx="6048672" cy="235652"/>
      </dsp:txXfrm>
    </dsp:sp>
    <dsp:sp modelId="{065DE23B-7517-4E8C-81B3-97244CB0D39A}">
      <dsp:nvSpPr>
        <dsp:cNvPr id="0" name=""/>
        <dsp:cNvSpPr/>
      </dsp:nvSpPr>
      <dsp:spPr>
        <a:xfrm rot="10800000">
          <a:off x="0" y="4683468"/>
          <a:ext cx="6048672" cy="787898"/>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b="1" kern="1200" smtClean="0">
              <a:latin typeface="Times New Roman" pitchFamily="18" charset="0"/>
              <a:ea typeface="標楷體" pitchFamily="65" charset="-120"/>
              <a:cs typeface="Times New Roman" pitchFamily="18" charset="0"/>
            </a:rPr>
            <a:t>公告審查結果</a:t>
          </a:r>
          <a:endParaRPr lang="zh-TW" altLang="en-US" sz="1200" b="1" kern="1200" dirty="0">
            <a:latin typeface="Times New Roman" pitchFamily="18" charset="0"/>
            <a:ea typeface="標楷體" pitchFamily="65" charset="-120"/>
            <a:cs typeface="Times New Roman" pitchFamily="18" charset="0"/>
          </a:endParaRPr>
        </a:p>
      </dsp:txBody>
      <dsp:txXfrm rot="-10800000">
        <a:off x="0" y="4683468"/>
        <a:ext cx="6048672" cy="276552"/>
      </dsp:txXfrm>
    </dsp:sp>
    <dsp:sp modelId="{6E1AD518-E49C-41E5-99CC-E308EE36FCDF}">
      <dsp:nvSpPr>
        <dsp:cNvPr id="0" name=""/>
        <dsp:cNvSpPr/>
      </dsp:nvSpPr>
      <dsp:spPr>
        <a:xfrm>
          <a:off x="0" y="4960020"/>
          <a:ext cx="6048672" cy="23558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Times New Roman" pitchFamily="18" charset="0"/>
              <a:ea typeface="標楷體" pitchFamily="65" charset="-120"/>
              <a:cs typeface="Times New Roman" pitchFamily="18" charset="0"/>
            </a:rPr>
            <a:t>審查結果報部簽核後公告之</a:t>
          </a:r>
          <a:endParaRPr lang="zh-TW" altLang="en-US" sz="1200" kern="1200" dirty="0">
            <a:latin typeface="Times New Roman" pitchFamily="18" charset="0"/>
            <a:ea typeface="標楷體" pitchFamily="65" charset="-120"/>
            <a:cs typeface="Times New Roman" pitchFamily="18" charset="0"/>
          </a:endParaRPr>
        </a:p>
      </dsp:txBody>
      <dsp:txXfrm>
        <a:off x="0" y="4960020"/>
        <a:ext cx="6048672" cy="235581"/>
      </dsp:txXfrm>
    </dsp:sp>
    <dsp:sp modelId="{AD26083E-3BCC-4673-B5D9-DB702F37E3D5}">
      <dsp:nvSpPr>
        <dsp:cNvPr id="0" name=""/>
        <dsp:cNvSpPr/>
      </dsp:nvSpPr>
      <dsp:spPr>
        <a:xfrm rot="10800000">
          <a:off x="0" y="3903253"/>
          <a:ext cx="6048672" cy="787898"/>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b="1" kern="1200" dirty="0" smtClean="0">
              <a:latin typeface="Times New Roman" pitchFamily="18" charset="0"/>
              <a:ea typeface="標楷體" pitchFamily="65" charset="-120"/>
              <a:cs typeface="Times New Roman" pitchFamily="18" charset="0"/>
            </a:rPr>
            <a:t>複審會議</a:t>
          </a:r>
          <a:r>
            <a:rPr lang="en-US" altLang="zh-TW" sz="1200" b="1" kern="1200" dirty="0" smtClean="0">
              <a:latin typeface="Times New Roman" pitchFamily="18" charset="0"/>
              <a:ea typeface="標楷體" pitchFamily="65" charset="-120"/>
              <a:cs typeface="Times New Roman" pitchFamily="18" charset="0"/>
            </a:rPr>
            <a:t>/</a:t>
          </a:r>
          <a:r>
            <a:rPr lang="zh-TW" altLang="en-US" sz="1200" b="1" kern="1200" dirty="0" smtClean="0">
              <a:latin typeface="Times New Roman" pitchFamily="18" charset="0"/>
              <a:ea typeface="標楷體" pitchFamily="65" charset="-120"/>
              <a:cs typeface="Times New Roman" pitchFamily="18" charset="0"/>
            </a:rPr>
            <a:t>審查</a:t>
          </a:r>
          <a:r>
            <a:rPr lang="en-US" altLang="zh-TW" sz="1200" b="1" kern="1200" dirty="0" smtClean="0">
              <a:latin typeface="Times New Roman" pitchFamily="18" charset="0"/>
              <a:ea typeface="標楷體" pitchFamily="65" charset="-120"/>
              <a:cs typeface="Times New Roman" pitchFamily="18" charset="0"/>
            </a:rPr>
            <a:t>101</a:t>
          </a:r>
          <a:r>
            <a:rPr lang="zh-TW" altLang="en-US" sz="1200" b="1" kern="1200" dirty="0" smtClean="0">
              <a:latin typeface="Times New Roman" pitchFamily="18" charset="0"/>
              <a:ea typeface="標楷體" pitchFamily="65" charset="-120"/>
              <a:cs typeface="Times New Roman" pitchFamily="18" charset="0"/>
            </a:rPr>
            <a:t>、</a:t>
          </a:r>
          <a:r>
            <a:rPr lang="en-US" altLang="zh-TW" sz="1200" b="1" kern="1200" dirty="0" smtClean="0">
              <a:latin typeface="Times New Roman" pitchFamily="18" charset="0"/>
              <a:ea typeface="標楷體" pitchFamily="65" charset="-120"/>
              <a:cs typeface="Times New Roman" pitchFamily="18" charset="0"/>
            </a:rPr>
            <a:t>102</a:t>
          </a:r>
          <a:r>
            <a:rPr lang="zh-TW" altLang="en-US" sz="1200" b="1" kern="1200" dirty="0" smtClean="0">
              <a:latin typeface="Times New Roman" pitchFamily="18" charset="0"/>
              <a:ea typeface="標楷體" pitchFamily="65" charset="-120"/>
              <a:cs typeface="Times New Roman" pitchFamily="18" charset="0"/>
            </a:rPr>
            <a:t>年度自評報告</a:t>
          </a:r>
          <a:endParaRPr lang="zh-TW" altLang="en-US" sz="1200" b="1" kern="1200" dirty="0">
            <a:latin typeface="Times New Roman" pitchFamily="18" charset="0"/>
            <a:ea typeface="標楷體" pitchFamily="65" charset="-120"/>
            <a:cs typeface="Times New Roman" pitchFamily="18" charset="0"/>
          </a:endParaRPr>
        </a:p>
      </dsp:txBody>
      <dsp:txXfrm rot="-10800000">
        <a:off x="0" y="3903253"/>
        <a:ext cx="6048672" cy="276552"/>
      </dsp:txXfrm>
    </dsp:sp>
    <dsp:sp modelId="{865836C6-D76A-4075-8857-98BE630D8CA4}">
      <dsp:nvSpPr>
        <dsp:cNvPr id="0" name=""/>
        <dsp:cNvSpPr/>
      </dsp:nvSpPr>
      <dsp:spPr>
        <a:xfrm>
          <a:off x="0" y="4179806"/>
          <a:ext cx="6048672" cy="23558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Times New Roman" pitchFamily="18" charset="0"/>
              <a:ea typeface="標楷體" pitchFamily="65" charset="-120"/>
              <a:cs typeface="Times New Roman" pitchFamily="18" charset="0"/>
            </a:rPr>
            <a:t>召開複審會議，通過補助名單。</a:t>
          </a:r>
          <a:endParaRPr lang="zh-TW" altLang="en-US" sz="1200" kern="1200" dirty="0">
            <a:latin typeface="Times New Roman" pitchFamily="18" charset="0"/>
            <a:ea typeface="標楷體" pitchFamily="65" charset="-120"/>
            <a:cs typeface="Times New Roman" pitchFamily="18" charset="0"/>
          </a:endParaRPr>
        </a:p>
      </dsp:txBody>
      <dsp:txXfrm>
        <a:off x="0" y="4179806"/>
        <a:ext cx="6048672" cy="235581"/>
      </dsp:txXfrm>
    </dsp:sp>
    <dsp:sp modelId="{FDDE2D95-93DC-484A-A419-AB74C03FEF86}">
      <dsp:nvSpPr>
        <dsp:cNvPr id="0" name=""/>
        <dsp:cNvSpPr/>
      </dsp:nvSpPr>
      <dsp:spPr>
        <a:xfrm rot="10800000">
          <a:off x="0" y="3123039"/>
          <a:ext cx="6048672" cy="787898"/>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b="1" kern="1200" dirty="0" smtClean="0">
              <a:latin typeface="Times New Roman" pitchFamily="18" charset="0"/>
              <a:ea typeface="標楷體" pitchFamily="65" charset="-120"/>
              <a:cs typeface="Times New Roman" pitchFamily="18" charset="0"/>
            </a:rPr>
            <a:t>書面審查</a:t>
          </a:r>
          <a:r>
            <a:rPr lang="en-US" altLang="zh-TW" sz="1200" b="1" kern="1200" dirty="0" smtClean="0">
              <a:latin typeface="Times New Roman" pitchFamily="18" charset="0"/>
              <a:ea typeface="標楷體" pitchFamily="65" charset="-120"/>
              <a:cs typeface="Times New Roman" pitchFamily="18" charset="0"/>
            </a:rPr>
            <a:t>/</a:t>
          </a:r>
          <a:r>
            <a:rPr lang="zh-TW" altLang="en-US" sz="1200" b="1" kern="1200" dirty="0" smtClean="0">
              <a:latin typeface="Times New Roman" pitchFamily="18" charset="0"/>
              <a:ea typeface="標楷體" pitchFamily="65" charset="-120"/>
              <a:cs typeface="Times New Roman" pitchFamily="18" charset="0"/>
            </a:rPr>
            <a:t>收各校自評報告</a:t>
          </a:r>
          <a:endParaRPr lang="zh-TW" altLang="en-US" sz="1200" b="1" kern="1200" dirty="0">
            <a:latin typeface="Times New Roman" pitchFamily="18" charset="0"/>
            <a:ea typeface="標楷體" pitchFamily="65" charset="-120"/>
            <a:cs typeface="Times New Roman" pitchFamily="18" charset="0"/>
          </a:endParaRPr>
        </a:p>
      </dsp:txBody>
      <dsp:txXfrm rot="-10800000">
        <a:off x="0" y="3123039"/>
        <a:ext cx="6048672" cy="276552"/>
      </dsp:txXfrm>
    </dsp:sp>
    <dsp:sp modelId="{CC778580-CE03-413B-A1D7-EA2B864883D0}">
      <dsp:nvSpPr>
        <dsp:cNvPr id="0" name=""/>
        <dsp:cNvSpPr/>
      </dsp:nvSpPr>
      <dsp:spPr>
        <a:xfrm>
          <a:off x="0" y="3399591"/>
          <a:ext cx="6048672" cy="23558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Times New Roman" pitchFamily="18" charset="0"/>
              <a:ea typeface="標楷體" pitchFamily="65" charset="-120"/>
              <a:cs typeface="Times New Roman" pitchFamily="18" charset="0"/>
            </a:rPr>
            <a:t>審查委員進行書面審查作業。</a:t>
          </a:r>
          <a:endParaRPr lang="zh-TW" altLang="en-US" sz="1200" kern="1200" dirty="0">
            <a:latin typeface="Times New Roman" pitchFamily="18" charset="0"/>
            <a:ea typeface="標楷體" pitchFamily="65" charset="-120"/>
            <a:cs typeface="Times New Roman" pitchFamily="18" charset="0"/>
          </a:endParaRPr>
        </a:p>
      </dsp:txBody>
      <dsp:txXfrm>
        <a:off x="0" y="3399591"/>
        <a:ext cx="6048672" cy="235581"/>
      </dsp:txXfrm>
    </dsp:sp>
    <dsp:sp modelId="{B251FF43-BEB2-49C5-B50A-B07D12765103}">
      <dsp:nvSpPr>
        <dsp:cNvPr id="0" name=""/>
        <dsp:cNvSpPr/>
      </dsp:nvSpPr>
      <dsp:spPr>
        <a:xfrm rot="10800000">
          <a:off x="0" y="2342824"/>
          <a:ext cx="6048672" cy="787898"/>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b="1" kern="1200" dirty="0" smtClean="0">
              <a:latin typeface="Times New Roman" pitchFamily="18" charset="0"/>
              <a:ea typeface="標楷體" pitchFamily="65" charset="-120"/>
              <a:cs typeface="Times New Roman" pitchFamily="18" charset="0"/>
            </a:rPr>
            <a:t>召集人會議</a:t>
          </a:r>
          <a:endParaRPr lang="zh-TW" altLang="en-US" sz="1200" b="1" kern="1200" dirty="0">
            <a:latin typeface="Times New Roman" pitchFamily="18" charset="0"/>
            <a:ea typeface="標楷體" pitchFamily="65" charset="-120"/>
            <a:cs typeface="Times New Roman" pitchFamily="18" charset="0"/>
          </a:endParaRPr>
        </a:p>
      </dsp:txBody>
      <dsp:txXfrm rot="-10800000">
        <a:off x="0" y="2342824"/>
        <a:ext cx="6048672" cy="276552"/>
      </dsp:txXfrm>
    </dsp:sp>
    <dsp:sp modelId="{C4210B65-C4DB-479E-B5E9-363668324F1E}">
      <dsp:nvSpPr>
        <dsp:cNvPr id="0" name=""/>
        <dsp:cNvSpPr/>
      </dsp:nvSpPr>
      <dsp:spPr>
        <a:xfrm>
          <a:off x="0" y="2619377"/>
          <a:ext cx="6048672" cy="235581"/>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Times New Roman" pitchFamily="18" charset="0"/>
              <a:ea typeface="標楷體" pitchFamily="65" charset="-120"/>
              <a:cs typeface="Times New Roman" pitchFamily="18" charset="0"/>
            </a:rPr>
            <a:t>舉辦召集人會議，說明計畫審查重點及評分方式</a:t>
          </a:r>
          <a:endParaRPr lang="zh-TW" altLang="en-US" sz="1200" kern="1200" dirty="0">
            <a:latin typeface="Times New Roman" pitchFamily="18" charset="0"/>
            <a:ea typeface="標楷體" pitchFamily="65" charset="-120"/>
            <a:cs typeface="Times New Roman" pitchFamily="18" charset="0"/>
          </a:endParaRPr>
        </a:p>
      </dsp:txBody>
      <dsp:txXfrm>
        <a:off x="0" y="2619377"/>
        <a:ext cx="6048672" cy="235581"/>
      </dsp:txXfrm>
    </dsp:sp>
    <dsp:sp modelId="{29D11124-43C8-4FD5-AEAC-85485BE0A176}">
      <dsp:nvSpPr>
        <dsp:cNvPr id="0" name=""/>
        <dsp:cNvSpPr/>
      </dsp:nvSpPr>
      <dsp:spPr>
        <a:xfrm rot="10800000">
          <a:off x="0" y="1562610"/>
          <a:ext cx="6048672" cy="787898"/>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b="1" kern="1200" dirty="0" smtClean="0">
              <a:latin typeface="Times New Roman" pitchFamily="18" charset="0"/>
              <a:ea typeface="標楷體" pitchFamily="65" charset="-120"/>
              <a:cs typeface="Times New Roman" pitchFamily="18" charset="0"/>
            </a:rPr>
            <a:t>資格審查</a:t>
          </a:r>
          <a:endParaRPr lang="zh-TW" altLang="en-US" sz="1200" b="1" kern="1200" dirty="0">
            <a:latin typeface="Times New Roman" pitchFamily="18" charset="0"/>
            <a:ea typeface="標楷體" pitchFamily="65" charset="-120"/>
            <a:cs typeface="Times New Roman" pitchFamily="18" charset="0"/>
          </a:endParaRPr>
        </a:p>
      </dsp:txBody>
      <dsp:txXfrm rot="-10800000">
        <a:off x="0" y="1562610"/>
        <a:ext cx="6048672" cy="276552"/>
      </dsp:txXfrm>
    </dsp:sp>
    <dsp:sp modelId="{0B4E7AF9-4674-4F1F-93EF-42CEE927AA15}">
      <dsp:nvSpPr>
        <dsp:cNvPr id="0" name=""/>
        <dsp:cNvSpPr/>
      </dsp:nvSpPr>
      <dsp:spPr>
        <a:xfrm>
          <a:off x="0" y="1839162"/>
          <a:ext cx="6048672" cy="23558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Times New Roman" pitchFamily="18" charset="0"/>
              <a:ea typeface="標楷體" pitchFamily="65" charset="-120"/>
              <a:cs typeface="Times New Roman" pitchFamily="18" charset="0"/>
            </a:rPr>
            <a:t>計畫辦公室進行申請案件審查，符合申請資格者即進入書面審查。</a:t>
          </a:r>
          <a:endParaRPr lang="zh-TW" altLang="en-US" sz="1200" kern="1200" dirty="0">
            <a:latin typeface="Times New Roman" pitchFamily="18" charset="0"/>
            <a:ea typeface="標楷體" pitchFamily="65" charset="-120"/>
            <a:cs typeface="Times New Roman" pitchFamily="18" charset="0"/>
          </a:endParaRPr>
        </a:p>
      </dsp:txBody>
      <dsp:txXfrm>
        <a:off x="0" y="1839162"/>
        <a:ext cx="6048672" cy="235581"/>
      </dsp:txXfrm>
    </dsp:sp>
    <dsp:sp modelId="{ADD86076-EEDF-457C-AE94-2CFE5DDFAC11}">
      <dsp:nvSpPr>
        <dsp:cNvPr id="0" name=""/>
        <dsp:cNvSpPr/>
      </dsp:nvSpPr>
      <dsp:spPr>
        <a:xfrm rot="10800000">
          <a:off x="0" y="782395"/>
          <a:ext cx="6048672" cy="787898"/>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b="1" kern="1200" dirty="0" smtClean="0">
              <a:latin typeface="Times New Roman" pitchFamily="18" charset="0"/>
              <a:ea typeface="標楷體" pitchFamily="65" charset="-120"/>
              <a:cs typeface="Times New Roman" pitchFamily="18" charset="0"/>
            </a:rPr>
            <a:t>各校提出申請書</a:t>
          </a:r>
          <a:r>
            <a:rPr lang="en-US" altLang="zh-TW" sz="1200" b="1" kern="1200" dirty="0" smtClean="0">
              <a:latin typeface="Times New Roman" pitchFamily="18" charset="0"/>
              <a:ea typeface="標楷體" pitchFamily="65" charset="-120"/>
              <a:cs typeface="Times New Roman" pitchFamily="18" charset="0"/>
            </a:rPr>
            <a:t>/</a:t>
          </a:r>
          <a:r>
            <a:rPr lang="zh-TW" altLang="en-US" sz="1200" b="1" kern="1200" dirty="0" smtClean="0">
              <a:latin typeface="Times New Roman" pitchFamily="18" charset="0"/>
              <a:ea typeface="標楷體" pitchFamily="65" charset="-120"/>
              <a:cs typeface="Times New Roman" pitchFamily="18" charset="0"/>
            </a:rPr>
            <a:t>函知</a:t>
          </a:r>
          <a:r>
            <a:rPr lang="en-US" altLang="zh-TW" sz="1200" b="1" kern="1200" dirty="0" smtClean="0">
              <a:latin typeface="Times New Roman" pitchFamily="18" charset="0"/>
              <a:ea typeface="標楷體" pitchFamily="65" charset="-120"/>
              <a:cs typeface="Times New Roman" pitchFamily="18" charset="0"/>
            </a:rPr>
            <a:t>100</a:t>
          </a:r>
          <a:r>
            <a:rPr lang="zh-TW" altLang="en-US" sz="1200" b="1" kern="1200" dirty="0" smtClean="0">
              <a:latin typeface="Times New Roman" pitchFamily="18" charset="0"/>
              <a:ea typeface="標楷體" pitchFamily="65" charset="-120"/>
              <a:cs typeface="Times New Roman" pitchFamily="18" charset="0"/>
            </a:rPr>
            <a:t>、</a:t>
          </a:r>
          <a:r>
            <a:rPr lang="en-US" altLang="zh-TW" sz="1200" b="1" kern="1200" dirty="0" smtClean="0">
              <a:latin typeface="Times New Roman" pitchFamily="18" charset="0"/>
              <a:ea typeface="標楷體" pitchFamily="65" charset="-120"/>
              <a:cs typeface="Times New Roman" pitchFamily="18" charset="0"/>
            </a:rPr>
            <a:t>101</a:t>
          </a:r>
          <a:r>
            <a:rPr lang="zh-TW" altLang="en-US" sz="1200" b="1" kern="1200" dirty="0" smtClean="0">
              <a:latin typeface="Times New Roman" pitchFamily="18" charset="0"/>
              <a:ea typeface="標楷體" pitchFamily="65" charset="-120"/>
              <a:cs typeface="Times New Roman" pitchFamily="18" charset="0"/>
            </a:rPr>
            <a:t>、</a:t>
          </a:r>
          <a:r>
            <a:rPr lang="en-US" altLang="zh-TW" sz="1200" b="1" kern="1200" dirty="0" smtClean="0">
              <a:latin typeface="Times New Roman" pitchFamily="18" charset="0"/>
              <a:ea typeface="標楷體" pitchFamily="65" charset="-120"/>
              <a:cs typeface="Times New Roman" pitchFamily="18" charset="0"/>
            </a:rPr>
            <a:t>102</a:t>
          </a:r>
          <a:r>
            <a:rPr lang="zh-TW" altLang="en-US" sz="1200" b="1" kern="1200" dirty="0" smtClean="0">
              <a:latin typeface="Times New Roman" pitchFamily="18" charset="0"/>
              <a:ea typeface="標楷體" pitchFamily="65" charset="-120"/>
              <a:cs typeface="Times New Roman" pitchFamily="18" charset="0"/>
            </a:rPr>
            <a:t>年度獲獎學校送自評報告</a:t>
          </a:r>
          <a:endParaRPr lang="zh-TW" altLang="en-US" sz="1200" b="1" kern="1200" dirty="0">
            <a:latin typeface="Times New Roman" pitchFamily="18" charset="0"/>
            <a:ea typeface="標楷體" pitchFamily="65" charset="-120"/>
            <a:cs typeface="Times New Roman" pitchFamily="18" charset="0"/>
          </a:endParaRPr>
        </a:p>
      </dsp:txBody>
      <dsp:txXfrm rot="-10800000">
        <a:off x="0" y="782395"/>
        <a:ext cx="6048672" cy="276552"/>
      </dsp:txXfrm>
    </dsp:sp>
    <dsp:sp modelId="{C40F6E5D-918B-4EE1-AED1-13ABBA4344EC}">
      <dsp:nvSpPr>
        <dsp:cNvPr id="0" name=""/>
        <dsp:cNvSpPr/>
      </dsp:nvSpPr>
      <dsp:spPr>
        <a:xfrm>
          <a:off x="0" y="1058948"/>
          <a:ext cx="6048672" cy="23558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Times New Roman" pitchFamily="18" charset="0"/>
              <a:ea typeface="標楷體" pitchFamily="65" charset="-120"/>
              <a:cs typeface="Times New Roman" pitchFamily="18" charset="0"/>
            </a:rPr>
            <a:t>符合申請資格之學校，應於申請期限內以掛號寄出，未於申請日送達將一律不予受理。</a:t>
          </a:r>
          <a:endParaRPr lang="zh-TW" altLang="en-US" sz="1200" kern="1200" dirty="0">
            <a:latin typeface="Times New Roman" pitchFamily="18" charset="0"/>
            <a:ea typeface="標楷體" pitchFamily="65" charset="-120"/>
            <a:cs typeface="Times New Roman" pitchFamily="18" charset="0"/>
          </a:endParaRPr>
        </a:p>
      </dsp:txBody>
      <dsp:txXfrm>
        <a:off x="0" y="1058948"/>
        <a:ext cx="6048672" cy="235581"/>
      </dsp:txXfrm>
    </dsp:sp>
    <dsp:sp modelId="{B831D41E-B6DE-43EC-9E58-028F689ED6F1}">
      <dsp:nvSpPr>
        <dsp:cNvPr id="0" name=""/>
        <dsp:cNvSpPr/>
      </dsp:nvSpPr>
      <dsp:spPr>
        <a:xfrm rot="10800000">
          <a:off x="0" y="2181"/>
          <a:ext cx="6048672" cy="787898"/>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zh-TW" altLang="en-US" sz="1200" b="1" kern="1200" dirty="0" smtClean="0">
              <a:latin typeface="Times New Roman" pitchFamily="18" charset="0"/>
              <a:ea typeface="標楷體" pitchFamily="65" charset="-120"/>
              <a:cs typeface="Times New Roman" pitchFamily="18" charset="0"/>
            </a:rPr>
            <a:t>說明會</a:t>
          </a:r>
          <a:endParaRPr lang="zh-TW" altLang="en-US" sz="1200" kern="1200">
            <a:latin typeface="Times New Roman" pitchFamily="18" charset="0"/>
            <a:ea typeface="標楷體" pitchFamily="65" charset="-120"/>
            <a:cs typeface="Times New Roman" pitchFamily="18" charset="0"/>
          </a:endParaRPr>
        </a:p>
      </dsp:txBody>
      <dsp:txXfrm rot="-10800000">
        <a:off x="0" y="2181"/>
        <a:ext cx="6048672" cy="276552"/>
      </dsp:txXfrm>
    </dsp:sp>
    <dsp:sp modelId="{F6203234-0D10-4D05-A647-429EDCC18724}">
      <dsp:nvSpPr>
        <dsp:cNvPr id="0" name=""/>
        <dsp:cNvSpPr/>
      </dsp:nvSpPr>
      <dsp:spPr>
        <a:xfrm>
          <a:off x="0" y="278733"/>
          <a:ext cx="6048672" cy="235581"/>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zh-TW" altLang="en-US" sz="1200" kern="1200" dirty="0" smtClean="0">
              <a:latin typeface="Times New Roman" pitchFamily="18" charset="0"/>
              <a:ea typeface="標楷體" pitchFamily="65" charset="-120"/>
              <a:cs typeface="Times New Roman" pitchFamily="18" charset="0"/>
            </a:rPr>
            <a:t>公告本計畫相關事項、辦理說明會，說明本計畫相關事項。</a:t>
          </a:r>
          <a:endParaRPr lang="zh-TW" altLang="en-US" sz="1200" kern="1200" dirty="0">
            <a:latin typeface="Times New Roman" pitchFamily="18" charset="0"/>
            <a:ea typeface="標楷體" pitchFamily="65" charset="-120"/>
            <a:cs typeface="Times New Roman" pitchFamily="18" charset="0"/>
          </a:endParaRPr>
        </a:p>
      </dsp:txBody>
      <dsp:txXfrm>
        <a:off x="0" y="278733"/>
        <a:ext cx="6048672" cy="2355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42AA9-7531-4F1E-BBEA-64AA7BC10D30}">
      <dsp:nvSpPr>
        <dsp:cNvPr id="0" name=""/>
        <dsp:cNvSpPr/>
      </dsp:nvSpPr>
      <dsp:spPr>
        <a:xfrm>
          <a:off x="615668" y="0"/>
          <a:ext cx="6977575" cy="4968552"/>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B7EFAA06-72FF-4805-9090-4F6C3A174DA3}">
      <dsp:nvSpPr>
        <dsp:cNvPr id="0" name=""/>
        <dsp:cNvSpPr/>
      </dsp:nvSpPr>
      <dsp:spPr>
        <a:xfrm>
          <a:off x="335713" y="1490565"/>
          <a:ext cx="2495519" cy="19874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微軟正黑體" pitchFamily="34" charset="-120"/>
              <a:ea typeface="微軟正黑體" pitchFamily="34" charset="-120"/>
            </a:rPr>
            <a:t>教育部</a:t>
          </a:r>
          <a:r>
            <a:rPr lang="zh-TW" sz="2000" kern="1200" dirty="0" smtClean="0">
              <a:solidFill>
                <a:schemeClr val="bg1"/>
              </a:solidFill>
              <a:latin typeface="微軟正黑體" pitchFamily="34" charset="-120"/>
              <a:ea typeface="微軟正黑體" pitchFamily="34" charset="-120"/>
            </a:rPr>
            <a:t>邀集專家學者組成審查小組</a:t>
          </a:r>
          <a:endParaRPr lang="zh-TW" altLang="en-US" sz="2000" kern="1200" dirty="0">
            <a:solidFill>
              <a:schemeClr val="bg1"/>
            </a:solidFill>
            <a:latin typeface="微軟正黑體" pitchFamily="34" charset="-120"/>
            <a:ea typeface="微軟正黑體" pitchFamily="34" charset="-120"/>
          </a:endParaRPr>
        </a:p>
      </dsp:txBody>
      <dsp:txXfrm>
        <a:off x="432731" y="1587583"/>
        <a:ext cx="2301483" cy="1793384"/>
      </dsp:txXfrm>
    </dsp:sp>
    <dsp:sp modelId="{0A40A926-4E34-40AA-8E8C-00AD50FA8D4E}">
      <dsp:nvSpPr>
        <dsp:cNvPr id="0" name=""/>
        <dsp:cNvSpPr/>
      </dsp:nvSpPr>
      <dsp:spPr>
        <a:xfrm>
          <a:off x="2975531" y="1490565"/>
          <a:ext cx="2284959" cy="1987420"/>
        </a:xfrm>
        <a:prstGeom prst="round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微軟正黑體" pitchFamily="34" charset="-120"/>
              <a:ea typeface="微軟正黑體" pitchFamily="34" charset="-120"/>
            </a:rPr>
            <a:t>依學校所提之申請計畫書進行書面審查</a:t>
          </a:r>
          <a:endParaRPr lang="zh-TW" altLang="en-US" sz="2000" kern="1200" dirty="0">
            <a:solidFill>
              <a:schemeClr val="bg1"/>
            </a:solidFill>
            <a:latin typeface="微軟正黑體" pitchFamily="34" charset="-120"/>
            <a:ea typeface="微軟正黑體" pitchFamily="34" charset="-120"/>
          </a:endParaRPr>
        </a:p>
      </dsp:txBody>
      <dsp:txXfrm>
        <a:off x="3072549" y="1587583"/>
        <a:ext cx="2090923" cy="1793384"/>
      </dsp:txXfrm>
    </dsp:sp>
    <dsp:sp modelId="{B504A0F2-3CA3-4651-BB10-3F57EB39C58B}">
      <dsp:nvSpPr>
        <dsp:cNvPr id="0" name=""/>
        <dsp:cNvSpPr/>
      </dsp:nvSpPr>
      <dsp:spPr>
        <a:xfrm>
          <a:off x="5404787" y="1490565"/>
          <a:ext cx="2468410" cy="198742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TW" altLang="en-US" sz="2000" kern="1200" dirty="0" smtClean="0">
              <a:solidFill>
                <a:schemeClr val="bg1"/>
              </a:solidFill>
              <a:latin typeface="微軟正黑體" pitchFamily="34" charset="-120"/>
              <a:ea typeface="微軟正黑體" pitchFamily="34" charset="-120"/>
            </a:rPr>
            <a:t>必要時得邀請</a:t>
          </a:r>
          <a:r>
            <a:rPr lang="zh-TW" sz="2000" kern="1200" dirty="0" smtClean="0">
              <a:solidFill>
                <a:schemeClr val="bg1"/>
              </a:solidFill>
              <a:latin typeface="微軟正黑體" pitchFamily="34" charset="-120"/>
              <a:ea typeface="微軟正黑體" pitchFamily="34" charset="-120"/>
            </a:rPr>
            <a:t>學校或申請人列席報告或補充說明資料</a:t>
          </a:r>
          <a:endParaRPr lang="zh-TW" altLang="en-US" sz="2000" kern="1200" dirty="0">
            <a:solidFill>
              <a:schemeClr val="bg1"/>
            </a:solidFill>
            <a:latin typeface="微軟正黑體" pitchFamily="34" charset="-120"/>
            <a:ea typeface="微軟正黑體" pitchFamily="34" charset="-120"/>
          </a:endParaRPr>
        </a:p>
      </dsp:txBody>
      <dsp:txXfrm>
        <a:off x="5501805" y="1587583"/>
        <a:ext cx="2274374" cy="1793384"/>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9786" cy="496967"/>
          </a:xfrm>
          <a:prstGeom prst="rect">
            <a:avLst/>
          </a:prstGeom>
        </p:spPr>
        <p:txBody>
          <a:bodyPr vert="horz" lIns="91539" tIns="45770" rIns="91539" bIns="45770" rtlCol="0"/>
          <a:lstStyle>
            <a:lvl1pPr algn="l">
              <a:defRPr sz="1200"/>
            </a:lvl1pPr>
          </a:lstStyle>
          <a:p>
            <a:endParaRPr lang="zh-TW" altLang="en-US"/>
          </a:p>
        </p:txBody>
      </p:sp>
      <p:sp>
        <p:nvSpPr>
          <p:cNvPr id="3" name="日期版面配置區 2"/>
          <p:cNvSpPr>
            <a:spLocks noGrp="1"/>
          </p:cNvSpPr>
          <p:nvPr>
            <p:ph type="dt" idx="1"/>
          </p:nvPr>
        </p:nvSpPr>
        <p:spPr>
          <a:xfrm>
            <a:off x="3855840" y="1"/>
            <a:ext cx="2949786" cy="496967"/>
          </a:xfrm>
          <a:prstGeom prst="rect">
            <a:avLst/>
          </a:prstGeom>
        </p:spPr>
        <p:txBody>
          <a:bodyPr vert="horz" lIns="91539" tIns="45770" rIns="91539" bIns="45770" rtlCol="0"/>
          <a:lstStyle>
            <a:lvl1pPr algn="r">
              <a:defRPr sz="1200"/>
            </a:lvl1pPr>
          </a:lstStyle>
          <a:p>
            <a:fld id="{4059B8C0-4D18-424E-BF54-F7E56443011B}" type="datetimeFigureOut">
              <a:rPr lang="zh-TW" altLang="en-US" smtClean="0"/>
              <a:pPr/>
              <a:t>2014/7/7</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539" tIns="45770" rIns="91539" bIns="45770" rtlCol="0" anchor="ctr"/>
          <a:lstStyle/>
          <a:p>
            <a:endParaRPr lang="zh-TW" altLang="en-US"/>
          </a:p>
        </p:txBody>
      </p:sp>
      <p:sp>
        <p:nvSpPr>
          <p:cNvPr id="5" name="備忘稿版面配置區 4"/>
          <p:cNvSpPr>
            <a:spLocks noGrp="1"/>
          </p:cNvSpPr>
          <p:nvPr>
            <p:ph type="body" sz="quarter" idx="3"/>
          </p:nvPr>
        </p:nvSpPr>
        <p:spPr>
          <a:xfrm>
            <a:off x="680721" y="4721186"/>
            <a:ext cx="5445760" cy="4472702"/>
          </a:xfrm>
          <a:prstGeom prst="rect">
            <a:avLst/>
          </a:prstGeom>
        </p:spPr>
        <p:txBody>
          <a:bodyPr vert="horz" lIns="91539" tIns="45770" rIns="91539" bIns="4577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40649"/>
            <a:ext cx="2949786" cy="496967"/>
          </a:xfrm>
          <a:prstGeom prst="rect">
            <a:avLst/>
          </a:prstGeom>
        </p:spPr>
        <p:txBody>
          <a:bodyPr vert="horz" lIns="91539" tIns="45770" rIns="91539" bIns="4577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40" y="9440649"/>
            <a:ext cx="2949786" cy="496967"/>
          </a:xfrm>
          <a:prstGeom prst="rect">
            <a:avLst/>
          </a:prstGeom>
        </p:spPr>
        <p:txBody>
          <a:bodyPr vert="horz" lIns="91539" tIns="45770" rIns="91539" bIns="45770" rtlCol="0" anchor="b"/>
          <a:lstStyle>
            <a:lvl1pPr algn="r">
              <a:defRPr sz="1200"/>
            </a:lvl1pPr>
          </a:lstStyle>
          <a:p>
            <a:fld id="{EC8A027E-1ABC-4BB6-905C-BCD05720B6AE}" type="slidenum">
              <a:rPr lang="zh-TW" altLang="en-US" smtClean="0"/>
              <a:pPr/>
              <a:t>‹#›</a:t>
            </a:fld>
            <a:endParaRPr lang="zh-TW" altLang="en-US"/>
          </a:p>
        </p:txBody>
      </p:sp>
    </p:spTree>
    <p:extLst>
      <p:ext uri="{BB962C8B-B14F-4D97-AF65-F5344CB8AC3E}">
        <p14:creationId xmlns:p14="http://schemas.microsoft.com/office/powerpoint/2010/main" val="97608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14A784FA-13E6-4CCF-9381-DFFD7C35CBB9}" type="slidenum">
              <a:rPr lang="zh-TW" altLang="en-US" smtClean="0"/>
              <a:pPr/>
              <a:t>11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54C9AE5-5940-45F9-8125-575261C56C08}" type="slidenum">
              <a:rPr lang="zh-TW" altLang="en-US" smtClean="0"/>
              <a:pPr/>
              <a:t>12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EC8A027E-1ABC-4BB6-905C-BCD05720B6AE}" type="slidenum">
              <a:rPr lang="zh-TW" altLang="en-US" smtClean="0"/>
              <a:pPr/>
              <a:t>25</a:t>
            </a:fld>
            <a:endParaRPr lang="zh-TW" altLang="en-US"/>
          </a:p>
        </p:txBody>
      </p:sp>
    </p:spTree>
    <p:extLst>
      <p:ext uri="{BB962C8B-B14F-4D97-AF65-F5344CB8AC3E}">
        <p14:creationId xmlns:p14="http://schemas.microsoft.com/office/powerpoint/2010/main" val="2226357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defRPr>
                <a:latin typeface="微軟正黑體" pitchFamily="34" charset="-120"/>
                <a:ea typeface="微軟正黑體" pitchFamily="34" charset="-120"/>
              </a:defRPr>
            </a:lvl1pPr>
          </a:lstStyle>
          <a:p>
            <a:r>
              <a:rPr lang="zh-TW" altLang="en-US" dirty="0" smtClean="0"/>
              <a:t>按一下以編輯母片標題樣式</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fr-CA"/>
          </a:p>
        </p:txBody>
      </p:sp>
      <p:sp>
        <p:nvSpPr>
          <p:cNvPr id="4" name="Espace réservé de la date 3"/>
          <p:cNvSpPr>
            <a:spLocks noGrp="1"/>
          </p:cNvSpPr>
          <p:nvPr>
            <p:ph type="dt" sz="half" idx="10"/>
          </p:nvPr>
        </p:nvSpPr>
        <p:spPr/>
        <p:txBody>
          <a:bodyPr/>
          <a:lstStyle>
            <a:lvl1pPr>
              <a:defRPr/>
            </a:lvl1pPr>
          </a:lstStyle>
          <a:p>
            <a:fld id="{1E9D3FC6-CA33-491C-8C7B-6BD2B14A3E0C}" type="datetimeFigureOut">
              <a:rPr lang="fr-FR" altLang="zh-TW"/>
              <a:pPr/>
              <a:t>07/07/2014</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atin typeface="微軟正黑體" pitchFamily="34" charset="-120"/>
                <a:ea typeface="微軟正黑體" pitchFamily="34" charset="-120"/>
              </a:defRPr>
            </a:lvl1pPr>
          </a:lstStyle>
          <a:p>
            <a:fld id="{5B60A3EA-F9BB-4AA3-AA87-F1C650DCBE1E}" type="slidenum">
              <a:rPr lang="fr-CA" smtClean="0"/>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08348A79-A76C-4964-AAEE-D156B488B354}" type="datetimeFigureOut">
              <a:rPr lang="fr-FR" altLang="zh-TW"/>
              <a:pPr/>
              <a:t>07/07/2014</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CBCAB41D-549B-48F6-86DD-4922CA9C5987}" type="slidenum">
              <a:rPr lang="fr-CA"/>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1EAD6A33-15B1-4E0B-8C84-55A91F68E065}" type="datetimeFigureOut">
              <a:rPr lang="fr-FR" altLang="zh-TW"/>
              <a:pPr/>
              <a:t>07/07/2014</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39C56339-7282-4A65-A5B1-B4070890D558}" type="slidenum">
              <a:rPr lang="fr-CA"/>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496" y="44624"/>
            <a:ext cx="8229600" cy="864096"/>
          </a:xfrm>
        </p:spPr>
        <p:txBody>
          <a:bodyPr/>
          <a:lstStyle>
            <a:lvl1pPr algn="l">
              <a:defRPr sz="4400" b="1">
                <a:solidFill>
                  <a:srgbClr val="0070C0"/>
                </a:solidFill>
                <a:effectLst>
                  <a:outerShdw blurRad="38100" dist="38100" dir="2700000" algn="tl">
                    <a:srgbClr val="000000">
                      <a:alpha val="43137"/>
                    </a:srgbClr>
                  </a:outerShdw>
                </a:effectLst>
                <a:latin typeface="微軟正黑體" pitchFamily="34" charset="-120"/>
                <a:ea typeface="微軟正黑體" pitchFamily="34" charset="-120"/>
              </a:defRPr>
            </a:lvl1pPr>
          </a:lstStyle>
          <a:p>
            <a:r>
              <a:rPr lang="zh-TW" altLang="en-US" dirty="0" smtClean="0"/>
              <a:t>按一下以編輯母片標題樣式</a:t>
            </a:r>
            <a:endParaRPr lang="fr-CA" dirty="0"/>
          </a:p>
        </p:txBody>
      </p:sp>
      <p:sp>
        <p:nvSpPr>
          <p:cNvPr id="3" name="Espace réservé du contenu 2"/>
          <p:cNvSpPr>
            <a:spLocks noGrp="1"/>
          </p:cNvSpPr>
          <p:nvPr>
            <p:ph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e la date 3"/>
          <p:cNvSpPr>
            <a:spLocks noGrp="1"/>
          </p:cNvSpPr>
          <p:nvPr>
            <p:ph type="dt" sz="half" idx="10"/>
          </p:nvPr>
        </p:nvSpPr>
        <p:spPr/>
        <p:txBody>
          <a:bodyPr/>
          <a:lstStyle>
            <a:lvl1pPr>
              <a:defRPr/>
            </a:lvl1pPr>
          </a:lstStyle>
          <a:p>
            <a:fld id="{DE1833E3-5CE6-4257-8A90-FC8197100303}" type="datetimeFigureOut">
              <a:rPr lang="fr-FR" altLang="zh-TW"/>
              <a:pPr/>
              <a:t>07/07/2014</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a:xfrm>
            <a:off x="6758880" y="6356350"/>
            <a:ext cx="2133600" cy="365125"/>
          </a:xfrm>
        </p:spPr>
        <p:txBody>
          <a:bodyPr/>
          <a:lstStyle>
            <a:lvl1pPr>
              <a:defRPr sz="1600" b="1">
                <a:solidFill>
                  <a:schemeClr val="tx1"/>
                </a:solidFill>
                <a:latin typeface="微軟正黑體" pitchFamily="34" charset="-120"/>
                <a:ea typeface="微軟正黑體" pitchFamily="34" charset="-120"/>
              </a:defRPr>
            </a:lvl1pPr>
          </a:lstStyle>
          <a:p>
            <a:fld id="{F822C243-7E7F-4993-B984-001902B01523}" type="slidenum">
              <a:rPr lang="fr-CA" smtClean="0"/>
              <a:pPr/>
              <a:t>‹#›</a:t>
            </a:fld>
            <a:endParaRPr lang="fr-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Espace réservé de la date 3"/>
          <p:cNvSpPr>
            <a:spLocks noGrp="1"/>
          </p:cNvSpPr>
          <p:nvPr>
            <p:ph type="dt" sz="half" idx="10"/>
          </p:nvPr>
        </p:nvSpPr>
        <p:spPr/>
        <p:txBody>
          <a:bodyPr/>
          <a:lstStyle>
            <a:lvl1pPr>
              <a:defRPr/>
            </a:lvl1pPr>
          </a:lstStyle>
          <a:p>
            <a:fld id="{DF56B3F1-53D1-4851-9F22-0CA632E06610}" type="datetimeFigureOut">
              <a:rPr lang="fr-FR" altLang="zh-TW"/>
              <a:pPr/>
              <a:t>07/07/2014</a:t>
            </a:fld>
            <a:endParaRPr lang="fr-CA"/>
          </a:p>
        </p:txBody>
      </p:sp>
      <p:sp>
        <p:nvSpPr>
          <p:cNvPr id="5" name="Espace réservé du pied de page 4"/>
          <p:cNvSpPr>
            <a:spLocks noGrp="1"/>
          </p:cNvSpPr>
          <p:nvPr>
            <p:ph type="ftr" sz="quarter" idx="11"/>
          </p:nvPr>
        </p:nvSpPr>
        <p:spPr/>
        <p:txBody>
          <a:bodyPr/>
          <a:lstStyle>
            <a:lvl1pPr>
              <a:defRPr/>
            </a:lvl1pPr>
          </a:lstStyle>
          <a:p>
            <a:endParaRPr lang="fr-CA"/>
          </a:p>
        </p:txBody>
      </p:sp>
      <p:sp>
        <p:nvSpPr>
          <p:cNvPr id="6" name="Espace réservé du numéro de diapositive 5"/>
          <p:cNvSpPr>
            <a:spLocks noGrp="1"/>
          </p:cNvSpPr>
          <p:nvPr>
            <p:ph type="sldNum" sz="quarter" idx="12"/>
          </p:nvPr>
        </p:nvSpPr>
        <p:spPr/>
        <p:txBody>
          <a:bodyPr/>
          <a:lstStyle>
            <a:lvl1pPr>
              <a:defRPr/>
            </a:lvl1pPr>
          </a:lstStyle>
          <a:p>
            <a:fld id="{DD32CE01-9079-41A7-B08A-702DC2DE9515}" type="slidenum">
              <a:rPr lang="fr-CA"/>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e la date 3"/>
          <p:cNvSpPr>
            <a:spLocks noGrp="1"/>
          </p:cNvSpPr>
          <p:nvPr>
            <p:ph type="dt" sz="half" idx="10"/>
          </p:nvPr>
        </p:nvSpPr>
        <p:spPr/>
        <p:txBody>
          <a:bodyPr/>
          <a:lstStyle>
            <a:lvl1pPr>
              <a:defRPr/>
            </a:lvl1pPr>
          </a:lstStyle>
          <a:p>
            <a:fld id="{69B59532-E2C5-47B4-9625-75BB726971C0}" type="datetimeFigureOut">
              <a:rPr lang="fr-FR" altLang="zh-TW"/>
              <a:pPr/>
              <a:t>07/07/2014</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609F2D6A-593C-4241-8B43-67CC821AE42D}" type="slidenum">
              <a:rPr lang="fr-CA"/>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zh-TW" altLang="en-US" smtClean="0"/>
              <a:t>按一下以編輯母片標題樣式</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7" name="Espace réservé de la date 3"/>
          <p:cNvSpPr>
            <a:spLocks noGrp="1"/>
          </p:cNvSpPr>
          <p:nvPr>
            <p:ph type="dt" sz="half" idx="10"/>
          </p:nvPr>
        </p:nvSpPr>
        <p:spPr/>
        <p:txBody>
          <a:bodyPr/>
          <a:lstStyle>
            <a:lvl1pPr>
              <a:defRPr/>
            </a:lvl1pPr>
          </a:lstStyle>
          <a:p>
            <a:fld id="{35503995-1C16-449C-8676-753CA08E22DB}" type="datetimeFigureOut">
              <a:rPr lang="fr-FR" altLang="zh-TW"/>
              <a:pPr/>
              <a:t>07/07/2014</a:t>
            </a:fld>
            <a:endParaRPr lang="fr-CA"/>
          </a:p>
        </p:txBody>
      </p:sp>
      <p:sp>
        <p:nvSpPr>
          <p:cNvPr id="8" name="Espace réservé du pied de page 4"/>
          <p:cNvSpPr>
            <a:spLocks noGrp="1"/>
          </p:cNvSpPr>
          <p:nvPr>
            <p:ph type="ftr" sz="quarter" idx="11"/>
          </p:nvPr>
        </p:nvSpPr>
        <p:spPr/>
        <p:txBody>
          <a:bodyPr/>
          <a:lstStyle>
            <a:lvl1pPr>
              <a:defRPr/>
            </a:lvl1pPr>
          </a:lstStyle>
          <a:p>
            <a:endParaRPr lang="fr-CA"/>
          </a:p>
        </p:txBody>
      </p:sp>
      <p:sp>
        <p:nvSpPr>
          <p:cNvPr id="9" name="Espace réservé du numéro de diapositive 5"/>
          <p:cNvSpPr>
            <a:spLocks noGrp="1"/>
          </p:cNvSpPr>
          <p:nvPr>
            <p:ph type="sldNum" sz="quarter" idx="12"/>
          </p:nvPr>
        </p:nvSpPr>
        <p:spPr/>
        <p:txBody>
          <a:bodyPr/>
          <a:lstStyle>
            <a:lvl1pPr>
              <a:defRPr/>
            </a:lvl1pPr>
          </a:lstStyle>
          <a:p>
            <a:fld id="{02E0D982-8A53-4ED0-AD51-58CC9756C579}" type="slidenum">
              <a:rPr lang="fr-CA"/>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zh-TW" altLang="en-US" smtClean="0"/>
              <a:t>按一下以編輯母片標題樣式</a:t>
            </a:r>
            <a:endParaRPr lang="fr-CA"/>
          </a:p>
        </p:txBody>
      </p:sp>
      <p:sp>
        <p:nvSpPr>
          <p:cNvPr id="3" name="Espace réservé de la date 3"/>
          <p:cNvSpPr>
            <a:spLocks noGrp="1"/>
          </p:cNvSpPr>
          <p:nvPr>
            <p:ph type="dt" sz="half" idx="10"/>
          </p:nvPr>
        </p:nvSpPr>
        <p:spPr/>
        <p:txBody>
          <a:bodyPr/>
          <a:lstStyle>
            <a:lvl1pPr>
              <a:defRPr/>
            </a:lvl1pPr>
          </a:lstStyle>
          <a:p>
            <a:fld id="{D67B7189-E94D-4769-9B5B-E269857A25AD}" type="datetimeFigureOut">
              <a:rPr lang="fr-FR" altLang="zh-TW"/>
              <a:pPr/>
              <a:t>07/07/2014</a:t>
            </a:fld>
            <a:endParaRPr lang="fr-CA"/>
          </a:p>
        </p:txBody>
      </p:sp>
      <p:sp>
        <p:nvSpPr>
          <p:cNvPr id="4" name="Espace réservé du pied de page 4"/>
          <p:cNvSpPr>
            <a:spLocks noGrp="1"/>
          </p:cNvSpPr>
          <p:nvPr>
            <p:ph type="ftr" sz="quarter" idx="11"/>
          </p:nvPr>
        </p:nvSpPr>
        <p:spPr/>
        <p:txBody>
          <a:bodyPr/>
          <a:lstStyle>
            <a:lvl1pPr>
              <a:defRPr/>
            </a:lvl1pPr>
          </a:lstStyle>
          <a:p>
            <a:endParaRPr lang="fr-CA"/>
          </a:p>
        </p:txBody>
      </p:sp>
      <p:sp>
        <p:nvSpPr>
          <p:cNvPr id="5" name="Espace réservé du numéro de diapositive 5"/>
          <p:cNvSpPr>
            <a:spLocks noGrp="1"/>
          </p:cNvSpPr>
          <p:nvPr>
            <p:ph type="sldNum" sz="quarter" idx="12"/>
          </p:nvPr>
        </p:nvSpPr>
        <p:spPr/>
        <p:txBody>
          <a:bodyPr/>
          <a:lstStyle>
            <a:lvl1pPr>
              <a:defRPr/>
            </a:lvl1pPr>
          </a:lstStyle>
          <a:p>
            <a:fld id="{25379895-134A-455E-8B1D-BEDA6D602643}" type="slidenum">
              <a:rPr lang="fr-CA"/>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fld id="{9097AF08-90BD-4B3E-84CB-D90B917BFE6A}" type="datetimeFigureOut">
              <a:rPr lang="fr-FR" altLang="zh-TW"/>
              <a:pPr/>
              <a:t>07/07/2014</a:t>
            </a:fld>
            <a:endParaRPr lang="fr-CA"/>
          </a:p>
        </p:txBody>
      </p:sp>
      <p:sp>
        <p:nvSpPr>
          <p:cNvPr id="3" name="Espace réservé du pied de page 4"/>
          <p:cNvSpPr>
            <a:spLocks noGrp="1"/>
          </p:cNvSpPr>
          <p:nvPr>
            <p:ph type="ftr" sz="quarter" idx="11"/>
          </p:nvPr>
        </p:nvSpPr>
        <p:spPr/>
        <p:txBody>
          <a:bodyPr/>
          <a:lstStyle>
            <a:lvl1pPr>
              <a:defRPr/>
            </a:lvl1pPr>
          </a:lstStyle>
          <a:p>
            <a:endParaRPr lang="fr-CA"/>
          </a:p>
        </p:txBody>
      </p:sp>
      <p:sp>
        <p:nvSpPr>
          <p:cNvPr id="4" name="Espace réservé du numéro de diapositive 5"/>
          <p:cNvSpPr>
            <a:spLocks noGrp="1"/>
          </p:cNvSpPr>
          <p:nvPr>
            <p:ph type="sldNum" sz="quarter" idx="12"/>
          </p:nvPr>
        </p:nvSpPr>
        <p:spPr/>
        <p:txBody>
          <a:bodyPr/>
          <a:lstStyle>
            <a:lvl1pPr>
              <a:defRPr/>
            </a:lvl1pPr>
          </a:lstStyle>
          <a:p>
            <a:fld id="{6ACED468-0FE1-4AE6-9EEC-AD3DA4250D5E}" type="slidenum">
              <a:rPr lang="fr-CA"/>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5DD98304-88E5-4BB2-9BA3-55ADE7A3A844}" type="datetimeFigureOut">
              <a:rPr lang="fr-FR" altLang="zh-TW"/>
              <a:pPr/>
              <a:t>07/07/2014</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7D4ED6E7-E9E3-4715-B3CE-2BA242943F18}" type="slidenum">
              <a:rPr lang="fr-CA"/>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Espace réservé de la date 3"/>
          <p:cNvSpPr>
            <a:spLocks noGrp="1"/>
          </p:cNvSpPr>
          <p:nvPr>
            <p:ph type="dt" sz="half" idx="10"/>
          </p:nvPr>
        </p:nvSpPr>
        <p:spPr/>
        <p:txBody>
          <a:bodyPr/>
          <a:lstStyle>
            <a:lvl1pPr>
              <a:defRPr/>
            </a:lvl1pPr>
          </a:lstStyle>
          <a:p>
            <a:fld id="{8D583EA4-0E9A-46D1-B844-5D3E62DFABEF}" type="datetimeFigureOut">
              <a:rPr lang="fr-FR" altLang="zh-TW"/>
              <a:pPr/>
              <a:t>07/07/2014</a:t>
            </a:fld>
            <a:endParaRPr lang="fr-CA"/>
          </a:p>
        </p:txBody>
      </p:sp>
      <p:sp>
        <p:nvSpPr>
          <p:cNvPr id="6" name="Espace réservé du pied de page 4"/>
          <p:cNvSpPr>
            <a:spLocks noGrp="1"/>
          </p:cNvSpPr>
          <p:nvPr>
            <p:ph type="ftr" sz="quarter" idx="11"/>
          </p:nvPr>
        </p:nvSpPr>
        <p:spPr/>
        <p:txBody>
          <a:bodyPr/>
          <a:lstStyle>
            <a:lvl1pPr>
              <a:defRPr/>
            </a:lvl1pPr>
          </a:lstStyle>
          <a:p>
            <a:endParaRPr lang="fr-CA"/>
          </a:p>
        </p:txBody>
      </p:sp>
      <p:sp>
        <p:nvSpPr>
          <p:cNvPr id="7" name="Espace réservé du numéro de diapositive 5"/>
          <p:cNvSpPr>
            <a:spLocks noGrp="1"/>
          </p:cNvSpPr>
          <p:nvPr>
            <p:ph type="sldNum" sz="quarter" idx="12"/>
          </p:nvPr>
        </p:nvSpPr>
        <p:spPr/>
        <p:txBody>
          <a:bodyPr/>
          <a:lstStyle>
            <a:lvl1pPr>
              <a:defRPr/>
            </a:lvl1pPr>
          </a:lstStyle>
          <a:p>
            <a:fld id="{E7B074AF-1B1B-4A0F-A69A-46A360E449BA}" type="slidenum">
              <a:rPr lang="fr-CA"/>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TW"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TW" smtClean="0"/>
              <a:t>Cliquez pour modifier les styles du texte du masque</a:t>
            </a:r>
          </a:p>
          <a:p>
            <a:pPr lvl="1"/>
            <a:r>
              <a:rPr lang="fr-FR" altLang="zh-TW" smtClean="0"/>
              <a:t>Deuxième niveau</a:t>
            </a:r>
          </a:p>
          <a:p>
            <a:pPr lvl="2"/>
            <a:r>
              <a:rPr lang="fr-FR" altLang="zh-TW" smtClean="0"/>
              <a:t>Troisième niveau</a:t>
            </a:r>
          </a:p>
          <a:p>
            <a:pPr lvl="3"/>
            <a:r>
              <a:rPr lang="fr-FR" altLang="zh-TW" smtClean="0"/>
              <a:t>Quatrième niveau</a:t>
            </a:r>
          </a:p>
          <a:p>
            <a:pPr lvl="4"/>
            <a:r>
              <a:rPr lang="fr-FR" altLang="zh-TW"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1E9B2067-2A63-4A0B-8065-80AF970835FF}" type="datetimeFigureOut">
              <a:rPr lang="fr-FR" altLang="zh-TW"/>
              <a:pPr/>
              <a:t>07/07/2014</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B834BEAE-076D-4A90-B465-755644DEB7B9}" type="slidenum">
              <a:rPr lang="fr-CA"/>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green.nccu.edu.tw/green/index.php/flexwage/ho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矩形 4"/>
          <p:cNvSpPr/>
          <p:nvPr/>
        </p:nvSpPr>
        <p:spPr>
          <a:xfrm>
            <a:off x="545913" y="4509120"/>
            <a:ext cx="8352928" cy="646331"/>
          </a:xfrm>
          <a:prstGeom prst="rect">
            <a:avLst/>
          </a:prstGeom>
          <a:noFill/>
        </p:spPr>
        <p:txBody>
          <a:bodyPr wrap="square">
            <a:spAutoFit/>
          </a:bodyPr>
          <a:lstStyle/>
          <a:p>
            <a:pPr algn="ctr"/>
            <a:r>
              <a:rPr lang="en-US" altLang="zh-TW" sz="3600" b="1" dirty="0" smtClean="0">
                <a:solidFill>
                  <a:srgbClr val="C00000"/>
                </a:solidFill>
                <a:latin typeface="微軟正黑體" pitchFamily="34" charset="-120"/>
                <a:ea typeface="微軟正黑體" pitchFamily="34" charset="-120"/>
              </a:rPr>
              <a:t>103</a:t>
            </a:r>
            <a:r>
              <a:rPr lang="zh-TW" altLang="en-US" sz="3600" b="1" dirty="0" smtClean="0">
                <a:solidFill>
                  <a:srgbClr val="C00000"/>
                </a:solidFill>
                <a:latin typeface="微軟正黑體" pitchFamily="34" charset="-120"/>
                <a:ea typeface="微軟正黑體" pitchFamily="34" charset="-120"/>
              </a:rPr>
              <a:t>年度教育部彈性薪資說明會</a:t>
            </a:r>
            <a:endParaRPr lang="zh-TW" altLang="en-US" sz="3600" dirty="0">
              <a:solidFill>
                <a:srgbClr val="C00000"/>
              </a:solidFill>
              <a:latin typeface="微軟正黑體" pitchFamily="34" charset="-120"/>
              <a:ea typeface="微軟正黑體" pitchFamily="34" charset="-120"/>
            </a:endParaRPr>
          </a:p>
        </p:txBody>
      </p:sp>
      <p:sp>
        <p:nvSpPr>
          <p:cNvPr id="6" name="文字方塊 5"/>
          <p:cNvSpPr txBox="1"/>
          <p:nvPr/>
        </p:nvSpPr>
        <p:spPr>
          <a:xfrm>
            <a:off x="0" y="6268089"/>
            <a:ext cx="9140825" cy="523220"/>
          </a:xfrm>
          <a:prstGeom prst="rect">
            <a:avLst/>
          </a:prstGeom>
          <a:noFill/>
        </p:spPr>
        <p:txBody>
          <a:bodyPr wrap="square" rtlCol="0" anchor="ctr">
            <a:spAutoFit/>
          </a:bodyPr>
          <a:lstStyle/>
          <a:p>
            <a:pPr algn="ctr"/>
            <a:r>
              <a:rPr lang="en-US" altLang="zh-TW" sz="2800" dirty="0" smtClean="0">
                <a:latin typeface="微軟正黑體" pitchFamily="34" charset="-120"/>
                <a:ea typeface="微軟正黑體" pitchFamily="34" charset="-120"/>
              </a:rPr>
              <a:t>103</a:t>
            </a:r>
            <a:r>
              <a:rPr lang="zh-TW" altLang="en-US" sz="2800" dirty="0" smtClean="0">
                <a:latin typeface="微軟正黑體" pitchFamily="34" charset="-120"/>
                <a:ea typeface="微軟正黑體" pitchFamily="34" charset="-120"/>
              </a:rPr>
              <a:t>年</a:t>
            </a:r>
            <a:r>
              <a:rPr lang="en-US" altLang="zh-TW" sz="2800" dirty="0">
                <a:latin typeface="微軟正黑體" pitchFamily="34" charset="-120"/>
                <a:ea typeface="微軟正黑體" pitchFamily="34" charset="-120"/>
              </a:rPr>
              <a:t>7</a:t>
            </a:r>
            <a:r>
              <a:rPr lang="zh-TW" altLang="en-US" sz="2800" dirty="0" smtClean="0">
                <a:latin typeface="微軟正黑體" pitchFamily="34" charset="-120"/>
                <a:ea typeface="微軟正黑體" pitchFamily="34" charset="-120"/>
              </a:rPr>
              <a:t>月</a:t>
            </a:r>
            <a:r>
              <a:rPr lang="en-US" altLang="zh-TW" sz="2800" dirty="0" smtClean="0">
                <a:latin typeface="微軟正黑體" pitchFamily="34" charset="-120"/>
                <a:ea typeface="微軟正黑體" pitchFamily="34" charset="-120"/>
              </a:rPr>
              <a:t>10</a:t>
            </a:r>
            <a:r>
              <a:rPr lang="zh-TW" altLang="en-US" sz="2800" dirty="0" smtClean="0">
                <a:latin typeface="微軟正黑體" pitchFamily="34" charset="-120"/>
                <a:ea typeface="微軟正黑體" pitchFamily="34" charset="-120"/>
              </a:rPr>
              <a:t>日</a:t>
            </a:r>
            <a:endParaRPr lang="zh-TW" altLang="en-US" sz="2800" dirty="0">
              <a:latin typeface="微軟正黑體" pitchFamily="34" charset="-120"/>
              <a:ea typeface="微軟正黑體" pitchFamily="34" charset="-120"/>
            </a:endParaRPr>
          </a:p>
        </p:txBody>
      </p:sp>
      <p:pic>
        <p:nvPicPr>
          <p:cNvPr id="7" name="圖片 5" descr="22.jpg"/>
          <p:cNvPicPr>
            <a:picLocks noChangeAspect="1"/>
          </p:cNvPicPr>
          <p:nvPr/>
        </p:nvPicPr>
        <p:blipFill>
          <a:blip r:embed="rId2" cstate="print"/>
          <a:srcRect b="39876"/>
          <a:stretch>
            <a:fillRect/>
          </a:stretch>
        </p:blipFill>
        <p:spPr bwMode="auto">
          <a:xfrm>
            <a:off x="0" y="0"/>
            <a:ext cx="9140825" cy="4437112"/>
          </a:xfrm>
          <a:prstGeom prst="rect">
            <a:avLst/>
          </a:prstGeom>
          <a:noFill/>
          <a:ln w="9525">
            <a:noFill/>
            <a:miter lim="800000"/>
            <a:headEnd/>
            <a:tailEnd/>
          </a:ln>
        </p:spPr>
      </p:pic>
    </p:spTree>
    <p:extLst>
      <p:ext uri="{BB962C8B-B14F-4D97-AF65-F5344CB8AC3E}">
        <p14:creationId xmlns:p14="http://schemas.microsoft.com/office/powerpoint/2010/main" val="3726564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計畫簡介</a:t>
            </a:r>
            <a:r>
              <a:rPr lang="en-US" altLang="zh-TW" dirty="0"/>
              <a:t>-</a:t>
            </a:r>
            <a:r>
              <a:rPr lang="zh-TW" altLang="en-US" dirty="0"/>
              <a:t>申請</a:t>
            </a:r>
            <a:r>
              <a:rPr lang="zh-TW" altLang="en-US" dirty="0" smtClean="0"/>
              <a:t>資格</a:t>
            </a:r>
            <a:r>
              <a:rPr lang="en-US" altLang="zh-TW" dirty="0" smtClean="0"/>
              <a:t>(2/3)</a:t>
            </a:r>
            <a:endParaRPr lang="zh-TW" altLang="en-US" dirty="0"/>
          </a:p>
        </p:txBody>
      </p:sp>
      <p:sp>
        <p:nvSpPr>
          <p:cNvPr id="4" name="投影片編號版面配置區 3"/>
          <p:cNvSpPr>
            <a:spLocks noGrp="1"/>
          </p:cNvSpPr>
          <p:nvPr>
            <p:ph type="sldNum" sz="quarter" idx="12"/>
          </p:nvPr>
        </p:nvSpPr>
        <p:spPr/>
        <p:txBody>
          <a:bodyPr/>
          <a:lstStyle/>
          <a:p>
            <a:fld id="{6FA85263-B266-4893-AC2A-26387F8FA1B1}" type="slidenum">
              <a:rPr lang="zh-TW" altLang="en-US" smtClean="0"/>
              <a:pPr/>
              <a:t>10</a:t>
            </a:fld>
            <a:endParaRPr lang="zh-TW" altLang="en-US"/>
          </a:p>
        </p:txBody>
      </p:sp>
      <p:sp>
        <p:nvSpPr>
          <p:cNvPr id="5" name="矩形 4"/>
          <p:cNvSpPr/>
          <p:nvPr/>
        </p:nvSpPr>
        <p:spPr>
          <a:xfrm>
            <a:off x="611560" y="1268760"/>
            <a:ext cx="7056784" cy="584775"/>
          </a:xfrm>
          <a:prstGeom prst="rect">
            <a:avLst/>
          </a:prstGeom>
        </p:spPr>
        <p:txBody>
          <a:bodyPr wrap="square">
            <a:spAutoFit/>
          </a:bodyPr>
          <a:lstStyle/>
          <a:p>
            <a:r>
              <a:rPr lang="en-US" altLang="zh-TW" sz="2400" dirty="0" smtClean="0">
                <a:latin typeface="微軟正黑體" pitchFamily="34" charset="-120"/>
                <a:ea typeface="微軟正黑體" pitchFamily="34" charset="-120"/>
              </a:rPr>
              <a:t>103</a:t>
            </a:r>
            <a:r>
              <a:rPr lang="zh-TW" altLang="zh-TW" sz="2400" dirty="0" smtClean="0">
                <a:latin typeface="微軟正黑體" pitchFamily="34" charset="-120"/>
                <a:ea typeface="微軟正黑體" pitchFamily="34" charset="-120"/>
              </a:rPr>
              <a:t>年度</a:t>
            </a:r>
            <a:r>
              <a:rPr lang="zh-TW" altLang="en-US" sz="3200" b="1" dirty="0" smtClean="0">
                <a:latin typeface="微軟正黑體" pitchFamily="34" charset="-120"/>
                <a:ea typeface="微軟正黑體" pitchFamily="34" charset="-120"/>
              </a:rPr>
              <a:t>技專</a:t>
            </a:r>
            <a:r>
              <a:rPr lang="zh-TW" altLang="zh-TW" sz="3200" b="1" dirty="0" smtClean="0">
                <a:latin typeface="微軟正黑體" pitchFamily="34" charset="-120"/>
                <a:ea typeface="微軟正黑體" pitchFamily="34" charset="-120"/>
              </a:rPr>
              <a:t>校院</a:t>
            </a:r>
            <a:r>
              <a:rPr lang="zh-TW" altLang="zh-TW" sz="2400" dirty="0" smtClean="0">
                <a:latin typeface="微軟正黑體" pitchFamily="34" charset="-120"/>
                <a:ea typeface="微軟正黑體" pitchFamily="34" charset="-120"/>
              </a:rPr>
              <a:t>符合申請資格學校為</a:t>
            </a:r>
            <a:r>
              <a:rPr lang="en-US" altLang="zh-TW" sz="2400" dirty="0" smtClean="0">
                <a:latin typeface="微軟正黑體" pitchFamily="34" charset="-120"/>
                <a:ea typeface="微軟正黑體" pitchFamily="34" charset="-120"/>
              </a:rPr>
              <a:t>65</a:t>
            </a:r>
            <a:r>
              <a:rPr lang="zh-TW" altLang="zh-TW" sz="2400" dirty="0" smtClean="0">
                <a:latin typeface="微軟正黑體" pitchFamily="34" charset="-120"/>
                <a:ea typeface="微軟正黑體" pitchFamily="34" charset="-120"/>
              </a:rPr>
              <a:t>所</a:t>
            </a:r>
            <a:r>
              <a:rPr lang="zh-TW" altLang="en-US" sz="2400" dirty="0" smtClean="0">
                <a:latin typeface="微軟正黑體" pitchFamily="34" charset="-120"/>
                <a:ea typeface="微軟正黑體" pitchFamily="34" charset="-120"/>
              </a:rPr>
              <a:t>。</a:t>
            </a:r>
            <a:endParaRPr lang="zh-TW" altLang="en-US" sz="2400" dirty="0">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753068125"/>
              </p:ext>
            </p:extLst>
          </p:nvPr>
        </p:nvGraphicFramePr>
        <p:xfrm>
          <a:off x="611560" y="1870040"/>
          <a:ext cx="7776864" cy="4079240"/>
        </p:xfrm>
        <a:graphic>
          <a:graphicData uri="http://schemas.openxmlformats.org/drawingml/2006/table">
            <a:tbl>
              <a:tblPr firstRow="1" bandRow="1">
                <a:tableStyleId>{21E4AEA4-8DFA-4A89-87EB-49C32662AFE0}</a:tableStyleId>
              </a:tblPr>
              <a:tblGrid>
                <a:gridCol w="686194"/>
                <a:gridCol w="1978102"/>
                <a:gridCol w="792088"/>
                <a:gridCol w="1728192"/>
                <a:gridCol w="792088"/>
                <a:gridCol w="1800200"/>
              </a:tblGrid>
              <a:tr h="370840">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r>
              <a:tr h="370840">
                <a:tc>
                  <a:txBody>
                    <a:bodyPr/>
                    <a:lstStyle/>
                    <a:p>
                      <a:pPr algn="ctr" fontAlgn="ctr"/>
                      <a:r>
                        <a:rPr lang="en-US" altLang="zh-TW" sz="1400" u="none" strike="noStrike" kern="1200" dirty="0">
                          <a:solidFill>
                            <a:schemeClr val="dk1"/>
                          </a:solidFill>
                          <a:latin typeface="微軟正黑體" pitchFamily="34" charset="-120"/>
                          <a:ea typeface="微軟正黑體" pitchFamily="34" charset="-120"/>
                          <a:cs typeface="+mn-cs"/>
                        </a:rPr>
                        <a:t>1</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國立臺中科技大學</a:t>
                      </a:r>
                    </a:p>
                  </a:txBody>
                  <a:tcPr marL="68580" marR="68580" marT="0" marB="0" anchor="ctr"/>
                </a:tc>
                <a:tc>
                  <a:txBody>
                    <a:bodyPr/>
                    <a:lstStyle/>
                    <a:p>
                      <a:pPr algn="ctr" fontAlgn="ctr"/>
                      <a:r>
                        <a:rPr lang="en-US" altLang="zh-TW" sz="1400" u="none" strike="noStrike" kern="1200" dirty="0">
                          <a:solidFill>
                            <a:schemeClr val="dk1"/>
                          </a:solidFill>
                          <a:latin typeface="微軟正黑體" pitchFamily="34" charset="-120"/>
                          <a:ea typeface="微軟正黑體" pitchFamily="34" charset="-120"/>
                          <a:cs typeface="+mn-cs"/>
                        </a:rPr>
                        <a:t>11</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中華醫事科技大學</a:t>
                      </a:r>
                    </a:p>
                  </a:txBody>
                  <a:tcPr marL="68580" marR="68580" marT="0" marB="0" anchor="ctr"/>
                </a:tc>
                <a:tc>
                  <a:txBody>
                    <a:bodyPr/>
                    <a:lstStyle/>
                    <a:p>
                      <a:pPr algn="ctr" fontAlgn="ctr"/>
                      <a:r>
                        <a:rPr lang="en-US" altLang="zh-TW" sz="1400" u="none" strike="noStrike" kern="1200" dirty="0">
                          <a:solidFill>
                            <a:schemeClr val="dk1"/>
                          </a:solidFill>
                          <a:latin typeface="微軟正黑體" pitchFamily="34" charset="-120"/>
                          <a:ea typeface="微軟正黑體" pitchFamily="34" charset="-120"/>
                          <a:cs typeface="+mn-cs"/>
                        </a:rPr>
                        <a:t>21</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美和科技大學</a:t>
                      </a:r>
                    </a:p>
                  </a:txBody>
                  <a:tcPr marL="68580" marR="68580" marT="0" marB="0" anchor="ctr"/>
                </a:tc>
              </a:tr>
              <a:tr h="370840">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2</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國立高雄海洋科技大學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12</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中華科技大學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22</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臺北城市科技大學</a:t>
                      </a:r>
                    </a:p>
                  </a:txBody>
                  <a:tcPr marL="68580" marR="68580" marT="0" marB="0" anchor="ctr"/>
                </a:tc>
              </a:tr>
              <a:tr h="370840">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3</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國立澎湖科技大學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13</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中州科技大學</a:t>
                      </a:r>
                    </a:p>
                  </a:txBody>
                  <a:tcPr marL="68580" marR="68580" marT="0" marB="0" anchor="ctr"/>
                </a:tc>
                <a:tc>
                  <a:txBody>
                    <a:bodyPr/>
                    <a:lstStyle/>
                    <a:p>
                      <a:pPr algn="ctr" fontAlgn="ctr"/>
                      <a:r>
                        <a:rPr lang="en-US" altLang="zh-TW" sz="1400" u="none" strike="noStrike" kern="1200" dirty="0">
                          <a:solidFill>
                            <a:schemeClr val="dk1"/>
                          </a:solidFill>
                          <a:latin typeface="微軟正黑體" pitchFamily="34" charset="-120"/>
                          <a:ea typeface="微軟正黑體" pitchFamily="34" charset="-120"/>
                          <a:cs typeface="+mn-cs"/>
                        </a:rPr>
                        <a:t>23</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修平科技大學</a:t>
                      </a:r>
                    </a:p>
                  </a:txBody>
                  <a:tcPr marL="68580" marR="68580" marT="0" marB="0" anchor="ctr"/>
                </a:tc>
              </a:tr>
              <a:tr h="370840">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4</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國立臺北商業技術學院</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14</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元培科技大學</a:t>
                      </a:r>
                    </a:p>
                  </a:txBody>
                  <a:tcPr marL="68580" marR="68580" marT="0" marB="0" anchor="ctr"/>
                </a:tc>
                <a:tc>
                  <a:txBody>
                    <a:bodyPr/>
                    <a:lstStyle/>
                    <a:p>
                      <a:pPr algn="ctr" fontAlgn="ctr"/>
                      <a:r>
                        <a:rPr lang="en-US" altLang="zh-TW" sz="1400" u="none" strike="noStrike" kern="1200" dirty="0">
                          <a:solidFill>
                            <a:schemeClr val="dk1"/>
                          </a:solidFill>
                          <a:latin typeface="微軟正黑體" pitchFamily="34" charset="-120"/>
                          <a:ea typeface="微軟正黑體" pitchFamily="34" charset="-120"/>
                          <a:cs typeface="+mn-cs"/>
                        </a:rPr>
                        <a:t>24</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健行科技大學</a:t>
                      </a:r>
                    </a:p>
                  </a:txBody>
                  <a:tcPr marL="68580" marR="68580" marT="0" marB="0" anchor="ctr"/>
                </a:tc>
              </a:tr>
              <a:tr h="370840">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5</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國立臺灣戲曲學院</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15</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台南應用科技大學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25</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景文科技大學</a:t>
                      </a:r>
                    </a:p>
                  </a:txBody>
                  <a:tcPr marL="68580" marR="68580" marT="0" marB="0" anchor="ctr"/>
                </a:tc>
              </a:tr>
              <a:tr h="370840">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6</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國立屏東商業技術學院</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16</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吳鳳科技大學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26</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僑光科技大學</a:t>
                      </a:r>
                    </a:p>
                  </a:txBody>
                  <a:tcPr marL="68580" marR="68580" marT="0" marB="0" anchor="ctr"/>
                </a:tc>
              </a:tr>
              <a:tr h="370840">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7</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國立臺南護理專科學校</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17</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明新科技大學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27</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嘉南藥理科技大學</a:t>
                      </a:r>
                    </a:p>
                  </a:txBody>
                  <a:tcPr marL="68580" marR="68580" marT="0" marB="0" anchor="ctr"/>
                </a:tc>
              </a:tr>
              <a:tr h="370840">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8</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國立臺東專科學校</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18</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東南科技大學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28</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輔英科技大學</a:t>
                      </a:r>
                    </a:p>
                  </a:txBody>
                  <a:tcPr marL="68580" marR="68580" marT="0" marB="0" anchor="ctr"/>
                </a:tc>
              </a:tr>
              <a:tr h="370840">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9</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大仁科技大學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19</a:t>
                      </a: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南開科技大學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29</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德明財經科技大學</a:t>
                      </a:r>
                    </a:p>
                  </a:txBody>
                  <a:tcPr marL="68580" marR="68580" marT="0" marB="0" anchor="ctr"/>
                </a:tc>
              </a:tr>
              <a:tr h="370840">
                <a:tc>
                  <a:txBody>
                    <a:bodyPr/>
                    <a:lstStyle/>
                    <a:p>
                      <a:pPr algn="ctr" fontAlgn="ctr"/>
                      <a:r>
                        <a:rPr lang="en-US" altLang="zh-TW" sz="1400" u="none" strike="noStrike" kern="1200" dirty="0">
                          <a:solidFill>
                            <a:schemeClr val="dk1"/>
                          </a:solidFill>
                          <a:latin typeface="微軟正黑體" pitchFamily="34" charset="-120"/>
                          <a:ea typeface="微軟正黑體" pitchFamily="34" charset="-120"/>
                          <a:cs typeface="+mn-cs"/>
                        </a:rPr>
                        <a:t>10</a:t>
                      </a:r>
                    </a:p>
                  </a:txBody>
                  <a:tcPr marL="9525" marR="9525" marT="9525" marB="0" anchor="ctr"/>
                </a:tc>
                <a:tc>
                  <a:txBody>
                    <a:bodyPr/>
                    <a:lstStyle/>
                    <a:p>
                      <a:pPr>
                        <a:lnSpc>
                          <a:spcPts val="2100"/>
                        </a:lnSpc>
                        <a:spcAft>
                          <a:spcPts val="0"/>
                        </a:spcAft>
                      </a:pPr>
                      <a:r>
                        <a:rPr lang="zh-TW" altLang="zh-TW" sz="1400" u="none" strike="noStrike" kern="1200" dirty="0">
                          <a:solidFill>
                            <a:schemeClr val="dk1"/>
                          </a:solidFill>
                          <a:latin typeface="微軟正黑體" pitchFamily="34" charset="-120"/>
                          <a:ea typeface="微軟正黑體" pitchFamily="34" charset="-120"/>
                          <a:cs typeface="+mn-cs"/>
                        </a:rPr>
                        <a:t>大華科技大學</a:t>
                      </a:r>
                    </a:p>
                  </a:txBody>
                  <a:tcPr marL="68580" marR="68580" marT="0" marB="0" anchor="ctr"/>
                </a:tc>
                <a:tc>
                  <a:txBody>
                    <a:bodyPr/>
                    <a:lstStyle/>
                    <a:p>
                      <a:pPr algn="ctr" fontAlgn="ctr"/>
                      <a:r>
                        <a:rPr lang="en-US" altLang="zh-TW" sz="1400" u="none" strike="noStrike" kern="1200" dirty="0">
                          <a:solidFill>
                            <a:schemeClr val="dk1"/>
                          </a:solidFill>
                          <a:latin typeface="微軟正黑體" pitchFamily="34" charset="-120"/>
                          <a:ea typeface="微軟正黑體" pitchFamily="34" charset="-120"/>
                          <a:cs typeface="+mn-cs"/>
                        </a:rPr>
                        <a:t>20</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建國科技大學</a:t>
                      </a:r>
                    </a:p>
                  </a:txBody>
                  <a:tcPr marL="68580" marR="68580" marT="0" marB="0" anchor="ctr"/>
                </a:tc>
                <a:tc>
                  <a:txBody>
                    <a:bodyPr/>
                    <a:lstStyle/>
                    <a:p>
                      <a:pPr algn="ctr" fontAlgn="ctr"/>
                      <a:r>
                        <a:rPr lang="en-US" altLang="zh-TW" sz="1400" u="none" strike="noStrike" kern="1200">
                          <a:solidFill>
                            <a:schemeClr val="dk1"/>
                          </a:solidFill>
                          <a:latin typeface="微軟正黑體" pitchFamily="34" charset="-120"/>
                          <a:ea typeface="微軟正黑體" pitchFamily="34" charset="-120"/>
                          <a:cs typeface="+mn-cs"/>
                        </a:rPr>
                        <a:t>30</a:t>
                      </a: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育達商業科技大學</a:t>
                      </a:r>
                    </a:p>
                  </a:txBody>
                  <a:tcPr marL="68580" marR="68580" marT="0" marB="0" anchor="ctr"/>
                </a:tc>
              </a:tr>
            </a:tbl>
          </a:graphicData>
        </a:graphic>
      </p:graphicFrame>
    </p:spTree>
    <p:extLst>
      <p:ext uri="{BB962C8B-B14F-4D97-AF65-F5344CB8AC3E}">
        <p14:creationId xmlns:p14="http://schemas.microsoft.com/office/powerpoint/2010/main" val="2093225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計畫簡介</a:t>
            </a:r>
            <a:r>
              <a:rPr lang="en-US" altLang="zh-TW" dirty="0"/>
              <a:t>-</a:t>
            </a:r>
            <a:r>
              <a:rPr lang="zh-TW" altLang="en-US" dirty="0"/>
              <a:t>申請</a:t>
            </a:r>
            <a:r>
              <a:rPr lang="zh-TW" altLang="en-US" dirty="0" smtClean="0"/>
              <a:t>資格</a:t>
            </a:r>
            <a:r>
              <a:rPr lang="en-US" altLang="zh-TW" dirty="0" smtClean="0"/>
              <a:t>(3/3)</a:t>
            </a:r>
            <a:endParaRPr lang="zh-TW" altLang="en-US" dirty="0"/>
          </a:p>
        </p:txBody>
      </p:sp>
      <p:sp>
        <p:nvSpPr>
          <p:cNvPr id="4" name="投影片編號版面配置區 3"/>
          <p:cNvSpPr>
            <a:spLocks noGrp="1"/>
          </p:cNvSpPr>
          <p:nvPr>
            <p:ph type="sldNum" sz="quarter" idx="12"/>
          </p:nvPr>
        </p:nvSpPr>
        <p:spPr/>
        <p:txBody>
          <a:bodyPr/>
          <a:lstStyle/>
          <a:p>
            <a:fld id="{6FA85263-B266-4893-AC2A-26387F8FA1B1}" type="slidenum">
              <a:rPr lang="zh-TW" altLang="en-US" smtClean="0"/>
              <a:pPr/>
              <a:t>11</a:t>
            </a:fld>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896257115"/>
              </p:ext>
            </p:extLst>
          </p:nvPr>
        </p:nvGraphicFramePr>
        <p:xfrm>
          <a:off x="611560" y="1268760"/>
          <a:ext cx="8064896" cy="4820920"/>
        </p:xfrm>
        <a:graphic>
          <a:graphicData uri="http://schemas.openxmlformats.org/drawingml/2006/table">
            <a:tbl>
              <a:tblPr firstRow="1" bandRow="1">
                <a:tableStyleId>{21E4AEA4-8DFA-4A89-87EB-49C32662AFE0}</a:tableStyleId>
              </a:tblPr>
              <a:tblGrid>
                <a:gridCol w="698670"/>
                <a:gridCol w="1867433"/>
                <a:gridCol w="733172"/>
                <a:gridCol w="1957309"/>
                <a:gridCol w="648072"/>
                <a:gridCol w="2160240"/>
              </a:tblGrid>
              <a:tr h="370840">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31</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萬能科技大學</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43</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東方設計學院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55</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育英醫護管理專科學校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32</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醒吾科技大學</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44</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南</a:t>
                      </a:r>
                      <a:r>
                        <a:rPr lang="zh-TW" sz="1400" u="none" strike="noStrike" kern="1200" smtClean="0">
                          <a:solidFill>
                            <a:schemeClr val="dk1"/>
                          </a:solidFill>
                          <a:latin typeface="微軟正黑體" pitchFamily="34" charset="-120"/>
                          <a:ea typeface="微軟正黑體" pitchFamily="34" charset="-120"/>
                          <a:cs typeface="+mn-cs"/>
                        </a:rPr>
                        <a:t>榮</a:t>
                      </a:r>
                      <a:r>
                        <a:rPr lang="zh-TW" altLang="en-US" sz="1400" u="none" strike="noStrike" kern="1200" smtClean="0">
                          <a:solidFill>
                            <a:schemeClr val="dk1"/>
                          </a:solidFill>
                          <a:latin typeface="微軟正黑體" pitchFamily="34" charset="-120"/>
                          <a:ea typeface="微軟正黑體" pitchFamily="34" charset="-120"/>
                          <a:cs typeface="+mn-cs"/>
                        </a:rPr>
                        <a:t>科技大學</a:t>
                      </a:r>
                      <a:endParaRPr lang="zh-TW" sz="1400" u="none" strike="noStrike" kern="1200" dirty="0">
                        <a:solidFill>
                          <a:schemeClr val="dk1"/>
                        </a:solidFill>
                        <a:latin typeface="微軟正黑體" pitchFamily="34" charset="-120"/>
                        <a:ea typeface="微軟正黑體" pitchFamily="34" charset="-120"/>
                        <a:cs typeface="+mn-cs"/>
                      </a:endParaRP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56</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馬偕醫護管理專科學校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33</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樹德科技大學</a:t>
                      </a:r>
                    </a:p>
                  </a:txBody>
                  <a:tcPr marL="68580" marR="68580" marT="0" marB="0" anchor="ctr"/>
                </a:tc>
                <a:tc>
                  <a:txBody>
                    <a:bodyPr/>
                    <a:lstStyle/>
                    <a:p>
                      <a:pPr algn="ctr" fontAlgn="ctr"/>
                      <a:r>
                        <a:rPr lang="en-US" altLang="zh-TW" sz="1400" u="none" strike="noStrike" kern="1200" dirty="0" smtClean="0">
                          <a:solidFill>
                            <a:schemeClr val="tx1"/>
                          </a:solidFill>
                          <a:latin typeface="微軟正黑體" pitchFamily="34" charset="-120"/>
                          <a:ea typeface="微軟正黑體" pitchFamily="34" charset="-120"/>
                          <a:cs typeface="+mn-cs"/>
                        </a:rPr>
                        <a:t>45</a:t>
                      </a:r>
                      <a:endParaRPr lang="en-US" altLang="zh-TW" sz="1400" u="none" strike="noStrike" kern="1200" dirty="0">
                        <a:solidFill>
                          <a:schemeClr val="tx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桃園創新技術學院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57</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耕莘健康管理專科學校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34</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嶺東科技大學</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46</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崇右技術學院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58</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高美醫護管理專科學校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35</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環球科技大學</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47</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經國管理暨健康學院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59</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敏惠醫護管理專科學校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36</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大漢技術學院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48</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華夏技術學院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60</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崇仁醫護管理專科學校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37</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大同技術學院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49</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慈濟技術學院</a:t>
                      </a:r>
                    </a:p>
                  </a:txBody>
                  <a:tcPr marL="68580" marR="68580" marT="0" marB="0" anchor="ctr"/>
                </a:tc>
                <a:tc>
                  <a:txBody>
                    <a:bodyPr/>
                    <a:lstStyle/>
                    <a:p>
                      <a:pPr algn="ctr"/>
                      <a:r>
                        <a:rPr lang="en-US" altLang="zh-TW" sz="1400" u="none" strike="noStrike" kern="1200" dirty="0" smtClean="0">
                          <a:solidFill>
                            <a:schemeClr val="dk1"/>
                          </a:solidFill>
                          <a:latin typeface="微軟正黑體" pitchFamily="34" charset="-120"/>
                          <a:ea typeface="微軟正黑體" pitchFamily="34" charset="-120"/>
                          <a:cs typeface="+mn-cs"/>
                        </a:rPr>
                        <a:t>61</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康寧醫護暨管理專科學校</a:t>
                      </a:r>
                    </a:p>
                  </a:txBody>
                  <a:tcPr marL="68580" marR="68580" marT="0" marB="0" anchor="ctr"/>
                </a:tc>
              </a:tr>
              <a:tr h="370840">
                <a:tc>
                  <a:txBody>
                    <a:bodyPr/>
                    <a:lstStyle/>
                    <a:p>
                      <a:pPr algn="ctr" fontAlgn="ctr"/>
                      <a:r>
                        <a:rPr lang="en-US" altLang="zh-TW" sz="1400" u="none" strike="noStrike" kern="1200" dirty="0" smtClean="0">
                          <a:solidFill>
                            <a:schemeClr val="tx1"/>
                          </a:solidFill>
                          <a:latin typeface="微軟正黑體" pitchFamily="34" charset="-120"/>
                          <a:ea typeface="微軟正黑體" pitchFamily="34" charset="-120"/>
                          <a:cs typeface="+mn-cs"/>
                        </a:rPr>
                        <a:t>38</a:t>
                      </a:r>
                      <a:endParaRPr lang="en-US" altLang="zh-TW" sz="1400" u="none" strike="noStrike" kern="1200" dirty="0">
                        <a:solidFill>
                          <a:schemeClr val="tx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tx1"/>
                          </a:solidFill>
                          <a:latin typeface="微軟正黑體" pitchFamily="34" charset="-120"/>
                          <a:ea typeface="微軟正黑體" pitchFamily="34" charset="-120"/>
                          <a:cs typeface="+mn-cs"/>
                        </a:rPr>
                        <a:t>永達技術學院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50</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臺灣觀光學院</a:t>
                      </a:r>
                    </a:p>
                  </a:txBody>
                  <a:tcPr marL="68580" marR="68580" marT="0" marB="0" anchor="ctr"/>
                </a:tc>
                <a:tc>
                  <a:txBody>
                    <a:bodyPr/>
                    <a:lstStyle/>
                    <a:p>
                      <a:pPr algn="ctr"/>
                      <a:r>
                        <a:rPr lang="en-US" altLang="zh-TW" sz="1400" u="none" strike="noStrike" kern="1200" dirty="0" smtClean="0">
                          <a:solidFill>
                            <a:schemeClr val="dk1"/>
                          </a:solidFill>
                          <a:latin typeface="微軟正黑體" pitchFamily="34" charset="-120"/>
                          <a:ea typeface="微軟正黑體" pitchFamily="34" charset="-120"/>
                          <a:cs typeface="+mn-cs"/>
                        </a:rPr>
                        <a:t>62</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聖母醫護管理專科學校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39</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台北海洋技術學院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51</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黎明技術學院</a:t>
                      </a:r>
                    </a:p>
                  </a:txBody>
                  <a:tcPr marL="68580" marR="68580" marT="0" marB="0" anchor="ctr"/>
                </a:tc>
                <a:tc>
                  <a:txBody>
                    <a:bodyPr/>
                    <a:lstStyle/>
                    <a:p>
                      <a:pPr algn="ctr"/>
                      <a:r>
                        <a:rPr lang="en-US" altLang="zh-TW" sz="1400" u="none" strike="noStrike" kern="1200" dirty="0" smtClean="0">
                          <a:solidFill>
                            <a:schemeClr val="dk1"/>
                          </a:solidFill>
                          <a:latin typeface="微軟正黑體" pitchFamily="34" charset="-120"/>
                          <a:ea typeface="微軟正黑體" pitchFamily="34" charset="-120"/>
                          <a:cs typeface="+mn-cs"/>
                        </a:rPr>
                        <a:t>63</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新生醫護管理專科學校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40</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和春技術學院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52</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德霖技術學院</a:t>
                      </a:r>
                    </a:p>
                  </a:txBody>
                  <a:tcPr marL="68580" marR="68580" marT="0" marB="0" anchor="ctr"/>
                </a:tc>
                <a:tc>
                  <a:txBody>
                    <a:bodyPr/>
                    <a:lstStyle/>
                    <a:p>
                      <a:pPr algn="ctr"/>
                      <a:r>
                        <a:rPr lang="en-US" altLang="zh-TW" sz="1400" u="none" strike="noStrike" kern="1200" dirty="0" smtClean="0">
                          <a:solidFill>
                            <a:schemeClr val="dk1"/>
                          </a:solidFill>
                          <a:latin typeface="微軟正黑體" pitchFamily="34" charset="-120"/>
                          <a:ea typeface="微軟正黑體" pitchFamily="34" charset="-120"/>
                          <a:cs typeface="+mn-cs"/>
                        </a:rPr>
                        <a:t>64</a:t>
                      </a:r>
                      <a:endParaRPr lang="zh-TW" altLang="en-US"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慈惠醫護管理專科學校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41</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a:solidFill>
                            <a:schemeClr val="dk1"/>
                          </a:solidFill>
                          <a:latin typeface="微軟正黑體" pitchFamily="34" charset="-120"/>
                          <a:ea typeface="微軟正黑體" pitchFamily="34" charset="-120"/>
                          <a:cs typeface="+mn-cs"/>
                        </a:rPr>
                        <a:t>亞太創意技術學院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53</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蘭陽技術學院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65</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gn="l">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樹人醫護管理專科學校</a:t>
                      </a:r>
                    </a:p>
                  </a:txBody>
                  <a:tcPr marL="68580" marR="68580" marT="0" marB="0" anchor="ctr"/>
                </a:tc>
              </a:tr>
              <a:tr h="370840">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42</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a:lnSpc>
                          <a:spcPts val="2100"/>
                        </a:lnSpc>
                        <a:spcAft>
                          <a:spcPts val="0"/>
                        </a:spcAft>
                      </a:pPr>
                      <a:r>
                        <a:rPr lang="zh-TW" sz="1400" u="none" strike="noStrike" kern="1200" dirty="0">
                          <a:solidFill>
                            <a:schemeClr val="dk1"/>
                          </a:solidFill>
                          <a:latin typeface="微軟正黑體" pitchFamily="34" charset="-120"/>
                          <a:ea typeface="微軟正黑體" pitchFamily="34" charset="-120"/>
                          <a:cs typeface="+mn-cs"/>
                        </a:rPr>
                        <a:t>亞東技術學院</a:t>
                      </a:r>
                    </a:p>
                  </a:txBody>
                  <a:tcPr marL="68580" marR="68580" marT="0" marB="0" anchor="ctr"/>
                </a:tc>
                <a:tc>
                  <a:txBody>
                    <a:bodyPr/>
                    <a:lstStyle/>
                    <a:p>
                      <a:pPr algn="ctr" fontAlgn="ctr"/>
                      <a:r>
                        <a:rPr lang="en-US" altLang="zh-TW" sz="1400" u="none" strike="noStrike" kern="1200" dirty="0" smtClean="0">
                          <a:solidFill>
                            <a:schemeClr val="dk1"/>
                          </a:solidFill>
                          <a:latin typeface="微軟正黑體" pitchFamily="34" charset="-120"/>
                          <a:ea typeface="微軟正黑體" pitchFamily="34" charset="-120"/>
                          <a:cs typeface="+mn-cs"/>
                        </a:rPr>
                        <a:t>54</a:t>
                      </a: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400" u="none" strike="noStrike" kern="1200" dirty="0" smtClean="0">
                          <a:solidFill>
                            <a:schemeClr val="dk1"/>
                          </a:solidFill>
                          <a:latin typeface="微軟正黑體" pitchFamily="34" charset="-120"/>
                          <a:ea typeface="微軟正黑體" pitchFamily="34" charset="-120"/>
                          <a:cs typeface="+mn-cs"/>
                        </a:rPr>
                        <a:t>仁德醫護管理專科學校</a:t>
                      </a:r>
                    </a:p>
                  </a:txBody>
                  <a:tcPr marL="68580" marR="68580" marT="0" marB="0" anchor="ctr"/>
                </a:tc>
                <a:tc>
                  <a:txBody>
                    <a:bodyPr/>
                    <a:lstStyle/>
                    <a:p>
                      <a:pPr algn="ctr" fontAlgn="ctr"/>
                      <a:endParaRPr lang="en-US" altLang="zh-TW" sz="1400" u="none" strike="noStrike" kern="1200" dirty="0">
                        <a:solidFill>
                          <a:schemeClr val="dk1"/>
                        </a:solidFill>
                        <a:latin typeface="微軟正黑體" pitchFamily="34" charset="-120"/>
                        <a:ea typeface="微軟正黑體" pitchFamily="34" charset="-120"/>
                        <a:cs typeface="+mn-cs"/>
                      </a:endParaRPr>
                    </a:p>
                  </a:txBody>
                  <a:tcPr marL="9525" marR="9525" marT="9525" marB="0" anchor="ctr"/>
                </a:tc>
                <a:tc>
                  <a:txBody>
                    <a:bodyPr/>
                    <a:lstStyle/>
                    <a:p>
                      <a:endParaRPr lang="zh-TW" altLang="en-US" dirty="0"/>
                    </a:p>
                  </a:txBody>
                  <a:tcPr marL="68580" marR="68580" marT="0" marB="0" anchor="ctr"/>
                </a:tc>
              </a:tr>
            </a:tbl>
          </a:graphicData>
        </a:graphic>
      </p:graphicFrame>
    </p:spTree>
    <p:extLst>
      <p:ext uri="{BB962C8B-B14F-4D97-AF65-F5344CB8AC3E}">
        <p14:creationId xmlns:p14="http://schemas.microsoft.com/office/powerpoint/2010/main" val="308145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標題 16"/>
          <p:cNvSpPr>
            <a:spLocks noGrp="1"/>
          </p:cNvSpPr>
          <p:nvPr>
            <p:ph type="title"/>
          </p:nvPr>
        </p:nvSpPr>
        <p:spPr/>
        <p:txBody>
          <a:bodyPr/>
          <a:lstStyle/>
          <a:p>
            <a:r>
              <a:rPr lang="zh-TW" altLang="en-US" dirty="0" smtClean="0"/>
              <a:t>審查流程</a:t>
            </a:r>
            <a:endParaRPr lang="zh-TW" altLang="en-US" dirty="0"/>
          </a:p>
        </p:txBody>
      </p:sp>
      <p:sp>
        <p:nvSpPr>
          <p:cNvPr id="19" name="投影片編號版面配置區 18"/>
          <p:cNvSpPr>
            <a:spLocks noGrp="1"/>
          </p:cNvSpPr>
          <p:nvPr>
            <p:ph type="sldNum" sz="quarter" idx="12"/>
          </p:nvPr>
        </p:nvSpPr>
        <p:spPr/>
        <p:txBody>
          <a:bodyPr/>
          <a:lstStyle/>
          <a:p>
            <a:fld id="{6FA85263-B266-4893-AC2A-26387F8FA1B1}" type="slidenum">
              <a:rPr lang="zh-TW" altLang="en-US" smtClean="0"/>
              <a:pPr/>
              <a:t>12</a:t>
            </a:fld>
            <a:endParaRPr lang="zh-TW" altLang="en-US"/>
          </a:p>
        </p:txBody>
      </p:sp>
      <p:graphicFrame>
        <p:nvGraphicFramePr>
          <p:cNvPr id="18" name="資料庫圖表 17"/>
          <p:cNvGraphicFramePr>
            <a:graphicFrameLocks/>
          </p:cNvGraphicFramePr>
          <p:nvPr>
            <p:extLst>
              <p:ext uri="{D42A27DB-BD31-4B8C-83A1-F6EECF244321}">
                <p14:modId xmlns:p14="http://schemas.microsoft.com/office/powerpoint/2010/main" val="3227232204"/>
              </p:ext>
            </p:extLst>
          </p:nvPr>
        </p:nvGraphicFramePr>
        <p:xfrm>
          <a:off x="2915816" y="835224"/>
          <a:ext cx="6048672" cy="597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文字方塊 22"/>
          <p:cNvSpPr txBox="1">
            <a:spLocks noChangeArrowheads="1"/>
          </p:cNvSpPr>
          <p:nvPr/>
        </p:nvSpPr>
        <p:spPr bwMode="auto">
          <a:xfrm>
            <a:off x="467544" y="4653136"/>
            <a:ext cx="2374900" cy="635000"/>
          </a:xfrm>
          <a:prstGeom prst="rect">
            <a:avLst/>
          </a:prstGeom>
          <a:solidFill>
            <a:srgbClr val="8064A2">
              <a:alpha val="80000"/>
            </a:srgbClr>
          </a:solidFill>
          <a:ln w="38100">
            <a:solidFill>
              <a:srgbClr val="F2F2F2"/>
            </a:solidFill>
            <a:miter lim="800000"/>
            <a:headEnd/>
            <a:tailEnd/>
          </a:ln>
          <a:effectLst>
            <a:outerShdw dist="28398" dir="3806097" algn="ctr" rotWithShape="0">
              <a:srgbClr val="3F3151">
                <a:alpha val="50000"/>
              </a:srgbClr>
            </a:outerShdw>
          </a:effectLst>
        </p:spPr>
        <p:txBody>
          <a:bodyPr rot="0" vert="horz" wrap="square" lIns="365760" tIns="182880" rIns="182880" bIns="182880" anchor="b" anchorCtr="0" upright="1">
            <a:noAutofit/>
          </a:bodyPr>
          <a:lstStyle/>
          <a:p>
            <a:pPr algn="ctr">
              <a:spcAft>
                <a:spcPts val="0"/>
              </a:spcAft>
            </a:pPr>
            <a:r>
              <a:rPr lang="en-US" sz="1600" b="1" kern="100" dirty="0" smtClean="0">
                <a:solidFill>
                  <a:srgbClr val="FFFFFF"/>
                </a:solidFill>
                <a:effectLst/>
                <a:latin typeface="Times New Roman"/>
                <a:ea typeface="標楷體"/>
              </a:rPr>
              <a:t>103.10.20–103.10.25</a:t>
            </a:r>
            <a:endParaRPr lang="zh-TW" sz="1200" b="1" kern="100" dirty="0">
              <a:effectLst/>
              <a:latin typeface="Times New Roman"/>
              <a:ea typeface="標楷體"/>
            </a:endParaRPr>
          </a:p>
        </p:txBody>
      </p:sp>
      <p:sp>
        <p:nvSpPr>
          <p:cNvPr id="22" name="文字方塊 24"/>
          <p:cNvSpPr txBox="1">
            <a:spLocks noChangeArrowheads="1"/>
          </p:cNvSpPr>
          <p:nvPr/>
        </p:nvSpPr>
        <p:spPr bwMode="auto">
          <a:xfrm>
            <a:off x="468908" y="2348880"/>
            <a:ext cx="2374900" cy="635000"/>
          </a:xfrm>
          <a:prstGeom prst="rect">
            <a:avLst/>
          </a:prstGeom>
          <a:solidFill>
            <a:srgbClr val="C0504D">
              <a:alpha val="80000"/>
            </a:srgbClr>
          </a:solidFill>
          <a:ln w="38100">
            <a:solidFill>
              <a:srgbClr val="F2F2F2"/>
            </a:solidFill>
            <a:miter lim="800000"/>
            <a:headEnd/>
            <a:tailEnd/>
          </a:ln>
          <a:effectLst>
            <a:outerShdw dist="28398" dir="3806097" algn="ctr" rotWithShape="0">
              <a:srgbClr val="622423">
                <a:alpha val="50000"/>
              </a:srgbClr>
            </a:outerShdw>
          </a:effectLst>
        </p:spPr>
        <p:txBody>
          <a:bodyPr rot="0" vert="horz" wrap="square" lIns="365760" tIns="182880" rIns="182880" bIns="182880" anchor="b" anchorCtr="0" upright="1">
            <a:noAutofit/>
          </a:bodyPr>
          <a:lstStyle/>
          <a:p>
            <a:pPr>
              <a:spcAft>
                <a:spcPts val="0"/>
              </a:spcAft>
            </a:pPr>
            <a:r>
              <a:rPr lang="en-US" sz="1600" b="1" kern="100" dirty="0" smtClean="0">
                <a:solidFill>
                  <a:srgbClr val="FFFFFF"/>
                </a:solidFill>
                <a:effectLst/>
                <a:latin typeface="Times New Roman"/>
                <a:ea typeface="標楷體"/>
              </a:rPr>
              <a:t>103.08.25-103.09.05</a:t>
            </a:r>
            <a:endParaRPr lang="zh-TW" sz="1200" b="1" kern="100" dirty="0">
              <a:effectLst/>
              <a:latin typeface="Times New Roman"/>
              <a:ea typeface="標楷體"/>
            </a:endParaRPr>
          </a:p>
        </p:txBody>
      </p:sp>
      <p:sp>
        <p:nvSpPr>
          <p:cNvPr id="23" name="文字方塊 26"/>
          <p:cNvSpPr txBox="1">
            <a:spLocks noChangeArrowheads="1"/>
          </p:cNvSpPr>
          <p:nvPr/>
        </p:nvSpPr>
        <p:spPr bwMode="auto">
          <a:xfrm>
            <a:off x="468908" y="3100388"/>
            <a:ext cx="2374900" cy="635000"/>
          </a:xfrm>
          <a:prstGeom prst="rect">
            <a:avLst/>
          </a:prstGeom>
          <a:solidFill>
            <a:srgbClr val="F79646">
              <a:alpha val="80000"/>
            </a:srgbClr>
          </a:solidFill>
          <a:ln w="38100">
            <a:solidFill>
              <a:srgbClr val="F2F2F2"/>
            </a:solidFill>
            <a:miter lim="800000"/>
            <a:headEnd/>
            <a:tailEnd/>
          </a:ln>
          <a:effectLst>
            <a:outerShdw dist="28398" dir="3806097" algn="ctr" rotWithShape="0">
              <a:srgbClr val="974706">
                <a:alpha val="50000"/>
              </a:srgbClr>
            </a:outerShdw>
          </a:effectLst>
        </p:spPr>
        <p:txBody>
          <a:bodyPr rot="0" vert="horz" wrap="square" lIns="365760" tIns="182880" rIns="182880" bIns="182880" anchor="b" anchorCtr="0" upright="1">
            <a:noAutofit/>
          </a:bodyPr>
          <a:lstStyle/>
          <a:p>
            <a:pPr algn="ctr">
              <a:spcAft>
                <a:spcPts val="0"/>
              </a:spcAft>
            </a:pPr>
            <a:r>
              <a:rPr lang="en-US" sz="1600" b="1" kern="100" dirty="0" smtClean="0">
                <a:solidFill>
                  <a:srgbClr val="FFFFFF"/>
                </a:solidFill>
                <a:effectLst/>
                <a:latin typeface="Times New Roman"/>
                <a:ea typeface="標楷體"/>
              </a:rPr>
              <a:t>103.09.15</a:t>
            </a:r>
            <a:endParaRPr lang="zh-TW" sz="1200" b="1" kern="100" dirty="0">
              <a:effectLst/>
              <a:latin typeface="Times New Roman"/>
              <a:ea typeface="標楷體"/>
            </a:endParaRPr>
          </a:p>
        </p:txBody>
      </p:sp>
      <p:sp>
        <p:nvSpPr>
          <p:cNvPr id="24" name="文字方塊 20"/>
          <p:cNvSpPr txBox="1">
            <a:spLocks noChangeArrowheads="1"/>
          </p:cNvSpPr>
          <p:nvPr/>
        </p:nvSpPr>
        <p:spPr bwMode="auto">
          <a:xfrm>
            <a:off x="468908" y="3861048"/>
            <a:ext cx="2374900" cy="635000"/>
          </a:xfrm>
          <a:prstGeom prst="rect">
            <a:avLst/>
          </a:prstGeom>
          <a:solidFill>
            <a:srgbClr val="4BACC6">
              <a:alpha val="80000"/>
            </a:srgbClr>
          </a:solidFill>
          <a:ln w="38100">
            <a:solidFill>
              <a:srgbClr val="F2F2F2"/>
            </a:solidFill>
            <a:miter lim="800000"/>
            <a:headEnd/>
            <a:tailEnd/>
          </a:ln>
          <a:effectLst>
            <a:outerShdw dist="28398" dir="3806097" algn="ctr" rotWithShape="0">
              <a:srgbClr val="205867">
                <a:alpha val="50000"/>
              </a:srgbClr>
            </a:outerShdw>
          </a:effectLst>
        </p:spPr>
        <p:txBody>
          <a:bodyPr rot="0" vert="horz" wrap="square" lIns="365760" tIns="182880" rIns="182880" bIns="182880" anchor="b" anchorCtr="0" upright="1">
            <a:noAutofit/>
          </a:bodyPr>
          <a:lstStyle/>
          <a:p>
            <a:pPr>
              <a:spcAft>
                <a:spcPts val="0"/>
              </a:spcAft>
            </a:pPr>
            <a:r>
              <a:rPr lang="en-US" sz="1600" b="1" kern="100" dirty="0" smtClean="0">
                <a:solidFill>
                  <a:srgbClr val="FFFFFF"/>
                </a:solidFill>
                <a:effectLst/>
                <a:latin typeface="Times New Roman"/>
                <a:ea typeface="標楷體"/>
              </a:rPr>
              <a:t>103.09.15-103.10.20</a:t>
            </a:r>
            <a:endParaRPr lang="zh-TW" sz="1200" b="1" kern="100" dirty="0">
              <a:effectLst/>
              <a:latin typeface="Times New Roman"/>
              <a:ea typeface="標楷體"/>
            </a:endParaRPr>
          </a:p>
        </p:txBody>
      </p:sp>
      <p:sp>
        <p:nvSpPr>
          <p:cNvPr id="25" name="文字方塊 25"/>
          <p:cNvSpPr txBox="1">
            <a:spLocks noChangeArrowheads="1"/>
          </p:cNvSpPr>
          <p:nvPr/>
        </p:nvSpPr>
        <p:spPr bwMode="auto">
          <a:xfrm>
            <a:off x="467544" y="6165304"/>
            <a:ext cx="2374900" cy="635000"/>
          </a:xfrm>
          <a:prstGeom prst="rect">
            <a:avLst/>
          </a:prstGeom>
          <a:solidFill>
            <a:srgbClr val="C0504D">
              <a:alpha val="80000"/>
            </a:srgbClr>
          </a:solidFill>
          <a:ln w="38100">
            <a:solidFill>
              <a:srgbClr val="F2F2F2"/>
            </a:solidFill>
            <a:miter lim="800000"/>
            <a:headEnd/>
            <a:tailEnd/>
          </a:ln>
          <a:effectLst>
            <a:outerShdw dist="28398" dir="3806097" algn="ctr" rotWithShape="0">
              <a:srgbClr val="622423">
                <a:alpha val="50000"/>
              </a:srgbClr>
            </a:outerShdw>
          </a:effectLst>
        </p:spPr>
        <p:txBody>
          <a:bodyPr rot="0" vert="horz" wrap="square" lIns="365760" tIns="182880" rIns="182880" bIns="182880" anchor="b" anchorCtr="0" upright="1">
            <a:noAutofit/>
          </a:bodyPr>
          <a:lstStyle/>
          <a:p>
            <a:pPr>
              <a:spcAft>
                <a:spcPts val="0"/>
              </a:spcAft>
            </a:pPr>
            <a:r>
              <a:rPr lang="en-US" sz="1600" b="1" kern="100" dirty="0" smtClean="0">
                <a:solidFill>
                  <a:srgbClr val="FFFFFF"/>
                </a:solidFill>
                <a:effectLst/>
                <a:latin typeface="Times New Roman"/>
                <a:ea typeface="標楷體"/>
              </a:rPr>
              <a:t>103.11.01-103.11.20</a:t>
            </a:r>
            <a:endParaRPr lang="zh-TW" sz="1200" b="1" kern="100" dirty="0">
              <a:effectLst/>
              <a:latin typeface="Times New Roman"/>
              <a:ea typeface="標楷體"/>
            </a:endParaRPr>
          </a:p>
        </p:txBody>
      </p:sp>
      <p:sp>
        <p:nvSpPr>
          <p:cNvPr id="26" name="文字方塊 23"/>
          <p:cNvSpPr txBox="1">
            <a:spLocks noChangeArrowheads="1"/>
          </p:cNvSpPr>
          <p:nvPr/>
        </p:nvSpPr>
        <p:spPr bwMode="auto">
          <a:xfrm>
            <a:off x="468908" y="5386288"/>
            <a:ext cx="2374900" cy="635000"/>
          </a:xfrm>
          <a:prstGeom prst="rect">
            <a:avLst/>
          </a:prstGeom>
          <a:solidFill>
            <a:srgbClr val="9BBB59">
              <a:alpha val="80000"/>
            </a:srgbClr>
          </a:solidFill>
          <a:ln w="38100">
            <a:solidFill>
              <a:srgbClr val="F2F2F2"/>
            </a:solidFill>
            <a:miter lim="800000"/>
            <a:headEnd/>
            <a:tailEnd/>
          </a:ln>
          <a:effectLst>
            <a:outerShdw dist="28398" dir="3806097" algn="ctr" rotWithShape="0">
              <a:srgbClr val="4E6128">
                <a:alpha val="50000"/>
              </a:srgbClr>
            </a:outerShdw>
          </a:effectLst>
        </p:spPr>
        <p:txBody>
          <a:bodyPr rot="0" vert="horz" wrap="square" lIns="365760" tIns="182880" rIns="182880" bIns="182880" anchor="b" anchorCtr="0" upright="1">
            <a:noAutofit/>
          </a:bodyPr>
          <a:lstStyle/>
          <a:p>
            <a:pPr algn="ctr">
              <a:spcAft>
                <a:spcPts val="0"/>
              </a:spcAft>
            </a:pPr>
            <a:r>
              <a:rPr lang="en-US" sz="1600" b="1" kern="100" dirty="0" smtClean="0">
                <a:solidFill>
                  <a:srgbClr val="FFFFFF"/>
                </a:solidFill>
                <a:effectLst/>
                <a:latin typeface="Times New Roman"/>
                <a:ea typeface="標楷體"/>
              </a:rPr>
              <a:t>103.10.30</a:t>
            </a:r>
            <a:endParaRPr lang="zh-TW" sz="1200" b="1" kern="100" dirty="0">
              <a:effectLst/>
              <a:latin typeface="Times New Roman"/>
              <a:ea typeface="標楷體"/>
            </a:endParaRPr>
          </a:p>
        </p:txBody>
      </p:sp>
      <p:sp>
        <p:nvSpPr>
          <p:cNvPr id="2" name="矩形 1"/>
          <p:cNvSpPr/>
          <p:nvPr/>
        </p:nvSpPr>
        <p:spPr>
          <a:xfrm>
            <a:off x="426258" y="901234"/>
            <a:ext cx="2344177" cy="338554"/>
          </a:xfrm>
          <a:prstGeom prst="rect">
            <a:avLst/>
          </a:prstGeom>
        </p:spPr>
        <p:txBody>
          <a:bodyPr wrap="square">
            <a:spAutoFit/>
          </a:bodyPr>
          <a:lstStyle/>
          <a:p>
            <a:pPr algn="ctr"/>
            <a:r>
              <a:rPr lang="en-US" altLang="zh-TW" sz="1600" dirty="0" smtClean="0">
                <a:solidFill>
                  <a:schemeClr val="bg1"/>
                </a:solidFill>
                <a:latin typeface="Times New Roman" panose="02020603050405020304" pitchFamily="18" charset="0"/>
                <a:cs typeface="Times New Roman" panose="02020603050405020304" pitchFamily="18" charset="0"/>
              </a:rPr>
              <a:t>103.07.10</a:t>
            </a:r>
            <a:endParaRPr lang="en-US" altLang="zh-TW" sz="1600" dirty="0">
              <a:solidFill>
                <a:schemeClr val="bg1"/>
              </a:solidFill>
              <a:latin typeface="Times New Roman" panose="02020603050405020304" pitchFamily="18" charset="0"/>
              <a:cs typeface="Times New Roman" panose="02020603050405020304" pitchFamily="18" charset="0"/>
            </a:endParaRPr>
          </a:p>
        </p:txBody>
      </p:sp>
      <p:sp>
        <p:nvSpPr>
          <p:cNvPr id="29" name="文字方塊 21"/>
          <p:cNvSpPr txBox="1">
            <a:spLocks noChangeArrowheads="1"/>
          </p:cNvSpPr>
          <p:nvPr/>
        </p:nvSpPr>
        <p:spPr bwMode="auto">
          <a:xfrm>
            <a:off x="467544" y="1556792"/>
            <a:ext cx="2374900" cy="635000"/>
          </a:xfrm>
          <a:prstGeom prst="rect">
            <a:avLst/>
          </a:prstGeom>
          <a:solidFill>
            <a:srgbClr val="9BBB59">
              <a:alpha val="80000"/>
            </a:srgbClr>
          </a:solidFill>
          <a:ln w="38100">
            <a:solidFill>
              <a:srgbClr val="F2F2F2"/>
            </a:solidFill>
            <a:miter lim="800000"/>
            <a:headEnd/>
            <a:tailEnd/>
          </a:ln>
          <a:effectLst>
            <a:outerShdw dist="28398" dir="3806097" algn="ctr" rotWithShape="0">
              <a:srgbClr val="4E6128">
                <a:alpha val="50000"/>
              </a:srgbClr>
            </a:outerShdw>
          </a:effectLst>
        </p:spPr>
        <p:txBody>
          <a:bodyPr rot="0" vert="horz" wrap="square" lIns="365760" tIns="182880" rIns="182880" bIns="182880" anchor="b" anchorCtr="0" upright="1">
            <a:noAutofit/>
          </a:bodyPr>
          <a:lstStyle/>
          <a:p>
            <a:pPr>
              <a:spcAft>
                <a:spcPts val="0"/>
              </a:spcAft>
            </a:pPr>
            <a:r>
              <a:rPr lang="en-US" sz="1600" b="1" kern="100" dirty="0" smtClean="0">
                <a:solidFill>
                  <a:srgbClr val="FFFFFF"/>
                </a:solidFill>
                <a:effectLst/>
                <a:latin typeface="Times New Roman"/>
                <a:ea typeface="標楷體"/>
              </a:rPr>
              <a:t>103.07.22-103.08.22</a:t>
            </a:r>
            <a:endParaRPr lang="zh-TW" sz="1200" b="1" kern="100" dirty="0">
              <a:effectLst/>
              <a:latin typeface="Times New Roman"/>
              <a:ea typeface="標楷體"/>
            </a:endParaRPr>
          </a:p>
        </p:txBody>
      </p:sp>
      <p:sp>
        <p:nvSpPr>
          <p:cNvPr id="30" name="文字方塊 27"/>
          <p:cNvSpPr txBox="1">
            <a:spLocks noChangeArrowheads="1"/>
          </p:cNvSpPr>
          <p:nvPr/>
        </p:nvSpPr>
        <p:spPr bwMode="auto">
          <a:xfrm>
            <a:off x="468908" y="753011"/>
            <a:ext cx="2374900" cy="635000"/>
          </a:xfrm>
          <a:prstGeom prst="rect">
            <a:avLst/>
          </a:prstGeom>
          <a:solidFill>
            <a:srgbClr val="8064A2">
              <a:alpha val="80000"/>
            </a:srgbClr>
          </a:solidFill>
          <a:ln w="38100">
            <a:solidFill>
              <a:srgbClr val="F2F2F2"/>
            </a:solidFill>
            <a:miter lim="800000"/>
            <a:headEnd/>
            <a:tailEnd/>
          </a:ln>
          <a:effectLst>
            <a:outerShdw dist="28398" dir="3806097" algn="ctr" rotWithShape="0">
              <a:srgbClr val="3F3151">
                <a:alpha val="50000"/>
              </a:srgbClr>
            </a:outerShdw>
          </a:effectLst>
        </p:spPr>
        <p:txBody>
          <a:bodyPr rot="0" vert="horz" wrap="square" lIns="365760" tIns="182880" rIns="182880" bIns="182880" anchor="b" anchorCtr="0" upright="1">
            <a:noAutofit/>
          </a:bodyPr>
          <a:lstStyle/>
          <a:p>
            <a:pPr algn="ctr">
              <a:spcAft>
                <a:spcPts val="0"/>
              </a:spcAft>
            </a:pPr>
            <a:r>
              <a:rPr lang="en-US" altLang="zh-TW" sz="1600" b="1" kern="100" dirty="0">
                <a:solidFill>
                  <a:srgbClr val="FFFFFF"/>
                </a:solidFill>
                <a:latin typeface="Times New Roman"/>
                <a:ea typeface="標楷體"/>
              </a:rPr>
              <a:t>103.07.10</a:t>
            </a:r>
            <a:endParaRPr lang="zh-TW" sz="1200" b="1" kern="100" dirty="0">
              <a:effectLst/>
              <a:latin typeface="Times New Roman"/>
              <a:ea typeface="標楷體"/>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申請方式及計畫格式</a:t>
            </a:r>
            <a:r>
              <a:rPr lang="en-US" altLang="zh-TW" dirty="0" smtClean="0"/>
              <a:t>(1/3)</a:t>
            </a:r>
            <a:endParaRPr lang="zh-TW" altLang="en-US" dirty="0"/>
          </a:p>
        </p:txBody>
      </p:sp>
      <p:sp>
        <p:nvSpPr>
          <p:cNvPr id="7" name="內容版面配置區 6"/>
          <p:cNvSpPr>
            <a:spLocks noGrp="1"/>
          </p:cNvSpPr>
          <p:nvPr>
            <p:ph idx="1"/>
          </p:nvPr>
        </p:nvSpPr>
        <p:spPr>
          <a:xfrm>
            <a:off x="251520" y="835496"/>
            <a:ext cx="8229600" cy="5905872"/>
          </a:xfrm>
        </p:spPr>
        <p:txBody>
          <a:bodyPr/>
          <a:lstStyle/>
          <a:p>
            <a:pPr algn="just">
              <a:lnSpc>
                <a:spcPts val="2700"/>
              </a:lnSpc>
              <a:spcAft>
                <a:spcPts val="0"/>
              </a:spcAft>
              <a:buFont typeface="Arial" panose="020B0604020202020204" pitchFamily="34" charset="0"/>
              <a:buChar char="•"/>
            </a:pPr>
            <a:r>
              <a:rPr lang="zh-TW" altLang="zh-TW" sz="2400" kern="100" dirty="0" smtClean="0">
                <a:solidFill>
                  <a:srgbClr val="000000"/>
                </a:solidFill>
                <a:cs typeface="Times New Roman"/>
              </a:rPr>
              <a:t>申請</a:t>
            </a:r>
            <a:r>
              <a:rPr lang="zh-TW" altLang="zh-TW" sz="2400" kern="100" dirty="0">
                <a:solidFill>
                  <a:srgbClr val="000000"/>
                </a:solidFill>
                <a:cs typeface="Times New Roman"/>
              </a:rPr>
              <a:t>時間</a:t>
            </a:r>
            <a:r>
              <a:rPr lang="zh-TW" altLang="zh-TW" sz="2400" kern="100" dirty="0" smtClean="0">
                <a:solidFill>
                  <a:srgbClr val="000000"/>
                </a:solidFill>
                <a:cs typeface="Times New Roman"/>
              </a:rPr>
              <a:t>：</a:t>
            </a:r>
            <a:r>
              <a:rPr lang="en-US" altLang="zh-TW" sz="2400" b="1" kern="100" dirty="0" smtClean="0">
                <a:solidFill>
                  <a:srgbClr val="FF0000"/>
                </a:solidFill>
                <a:cs typeface="Times New Roman"/>
              </a:rPr>
              <a:t>8/20</a:t>
            </a:r>
            <a:r>
              <a:rPr lang="zh-TW" altLang="en-US" sz="2400" b="1" kern="100" dirty="0" smtClean="0">
                <a:solidFill>
                  <a:srgbClr val="FF0000"/>
                </a:solidFill>
                <a:cs typeface="Times New Roman"/>
              </a:rPr>
              <a:t>前</a:t>
            </a:r>
            <a:r>
              <a:rPr lang="zh-TW" altLang="en-US" sz="2400" kern="100" dirty="0" smtClean="0">
                <a:solidFill>
                  <a:srgbClr val="000000"/>
                </a:solidFill>
                <a:cs typeface="Times New Roman"/>
              </a:rPr>
              <a:t>向本部</a:t>
            </a:r>
            <a:r>
              <a:rPr lang="zh-TW" altLang="zh-TW" sz="2400" kern="100" dirty="0" smtClean="0">
                <a:solidFill>
                  <a:srgbClr val="000000"/>
                </a:solidFill>
                <a:cs typeface="Times New Roman"/>
              </a:rPr>
              <a:t>提出申請</a:t>
            </a:r>
            <a:r>
              <a:rPr lang="zh-TW" altLang="en-US" sz="2400" kern="100" dirty="0" smtClean="0">
                <a:solidFill>
                  <a:srgbClr val="000000"/>
                </a:solidFill>
                <a:latin typeface="新細明體"/>
                <a:ea typeface="新細明體"/>
                <a:cs typeface="Times New Roman"/>
              </a:rPr>
              <a:t>，</a:t>
            </a:r>
            <a:r>
              <a:rPr lang="zh-TW" altLang="zh-TW" sz="2400" dirty="0" smtClean="0"/>
              <a:t>備</a:t>
            </a:r>
            <a:r>
              <a:rPr lang="zh-TW" altLang="zh-TW" sz="2400" dirty="0"/>
              <a:t>函檢附紙本計畫書一份及光碟一</a:t>
            </a:r>
            <a:r>
              <a:rPr lang="zh-TW" altLang="zh-TW" sz="2400" dirty="0" smtClean="0"/>
              <a:t>份。</a:t>
            </a:r>
            <a:endParaRPr lang="zh-TW" altLang="zh-TW" sz="2400" kern="100" dirty="0">
              <a:cs typeface="Times New Roman"/>
            </a:endParaRPr>
          </a:p>
          <a:p>
            <a:pPr algn="just">
              <a:lnSpc>
                <a:spcPts val="2700"/>
              </a:lnSpc>
              <a:spcAft>
                <a:spcPts val="0"/>
              </a:spcAft>
            </a:pPr>
            <a:r>
              <a:rPr lang="zh-TW" altLang="zh-TW" sz="2400" kern="100" dirty="0">
                <a:solidFill>
                  <a:srgbClr val="000000"/>
                </a:solidFill>
                <a:cs typeface="Times New Roman"/>
              </a:rPr>
              <a:t>申請程序</a:t>
            </a:r>
            <a:r>
              <a:rPr lang="zh-TW" altLang="zh-TW" sz="2400" kern="100" dirty="0" smtClean="0">
                <a:solidFill>
                  <a:srgbClr val="000000"/>
                </a:solidFill>
                <a:cs typeface="Times New Roman"/>
              </a:rPr>
              <a:t>：</a:t>
            </a:r>
            <a:r>
              <a:rPr lang="zh-TW" altLang="zh-TW" sz="2400" b="1" kern="100" dirty="0" smtClean="0">
                <a:solidFill>
                  <a:srgbClr val="000000"/>
                </a:solidFill>
                <a:cs typeface="Times New Roman"/>
              </a:rPr>
              <a:t>所</a:t>
            </a:r>
            <a:r>
              <a:rPr lang="zh-TW" altLang="zh-TW" sz="2400" b="1" kern="100" dirty="0">
                <a:solidFill>
                  <a:srgbClr val="000000"/>
                </a:solidFill>
                <a:cs typeface="Times New Roman"/>
              </a:rPr>
              <a:t>報計畫應為</a:t>
            </a:r>
            <a:r>
              <a:rPr lang="zh-TW" altLang="zh-TW" sz="2800" b="1" kern="100" dirty="0">
                <a:solidFill>
                  <a:srgbClr val="FF0000"/>
                </a:solidFill>
                <a:cs typeface="Times New Roman"/>
              </a:rPr>
              <a:t>全校性</a:t>
            </a:r>
            <a:r>
              <a:rPr lang="zh-TW" altLang="zh-TW" sz="2400" b="1" kern="100" dirty="0">
                <a:solidFill>
                  <a:srgbClr val="000000"/>
                </a:solidFill>
                <a:cs typeface="Times New Roman"/>
              </a:rPr>
              <a:t>之特色發展計畫</a:t>
            </a:r>
            <a:r>
              <a:rPr lang="zh-TW" altLang="zh-TW" sz="2400" kern="100" dirty="0">
                <a:solidFill>
                  <a:srgbClr val="000000"/>
                </a:solidFill>
                <a:cs typeface="Times New Roman"/>
              </a:rPr>
              <a:t>，其屬個別系所計畫或單一項目之改進計畫者，不予受理</a:t>
            </a:r>
            <a:r>
              <a:rPr lang="zh-TW" altLang="zh-TW" sz="2400" kern="100" dirty="0" smtClean="0">
                <a:solidFill>
                  <a:srgbClr val="000000"/>
                </a:solidFill>
                <a:cs typeface="Times New Roman"/>
              </a:rPr>
              <a:t>。</a:t>
            </a:r>
            <a:endParaRPr lang="zh-TW" altLang="zh-TW" sz="2400" kern="100" dirty="0">
              <a:cs typeface="Times New Roman"/>
            </a:endParaRPr>
          </a:p>
          <a:p>
            <a:pPr algn="just">
              <a:lnSpc>
                <a:spcPts val="2700"/>
              </a:lnSpc>
              <a:spcAft>
                <a:spcPts val="0"/>
              </a:spcAft>
            </a:pPr>
            <a:r>
              <a:rPr lang="zh-TW" altLang="zh-TW" sz="2400" kern="100" dirty="0">
                <a:solidFill>
                  <a:srgbClr val="000000"/>
                </a:solidFill>
                <a:cs typeface="Times New Roman"/>
              </a:rPr>
              <a:t>申請文件內容</a:t>
            </a:r>
            <a:r>
              <a:rPr lang="zh-TW" altLang="zh-TW" sz="2400" b="1" kern="100" dirty="0">
                <a:solidFill>
                  <a:srgbClr val="FF0000"/>
                </a:solidFill>
                <a:cs typeface="Times New Roman"/>
              </a:rPr>
              <a:t>（</a:t>
            </a:r>
            <a:r>
              <a:rPr lang="en-US" altLang="zh-TW" sz="2400" b="1" kern="100" dirty="0">
                <a:solidFill>
                  <a:srgbClr val="FF0000"/>
                </a:solidFill>
                <a:cs typeface="Times New Roman"/>
              </a:rPr>
              <a:t>A4</a:t>
            </a:r>
            <a:r>
              <a:rPr lang="zh-TW" altLang="zh-TW" sz="2400" b="1" kern="100" dirty="0">
                <a:solidFill>
                  <a:srgbClr val="FF0000"/>
                </a:solidFill>
                <a:cs typeface="Times New Roman"/>
              </a:rPr>
              <a:t>，十四號字，單行間距</a:t>
            </a:r>
            <a:r>
              <a:rPr lang="zh-TW" altLang="zh-TW" sz="2400" b="1" kern="100" dirty="0" smtClean="0">
                <a:solidFill>
                  <a:srgbClr val="FF0000"/>
                </a:solidFill>
                <a:cs typeface="Times New Roman"/>
              </a:rPr>
              <a:t>，包括</a:t>
            </a:r>
            <a:r>
              <a:rPr lang="zh-TW" altLang="zh-TW" sz="2400" b="1" kern="100" dirty="0">
                <a:solidFill>
                  <a:srgbClr val="FF0000"/>
                </a:solidFill>
                <a:cs typeface="Times New Roman"/>
              </a:rPr>
              <a:t>附件</a:t>
            </a:r>
            <a:r>
              <a:rPr lang="zh-TW" altLang="zh-TW" sz="2400" b="1" kern="100" dirty="0" smtClean="0">
                <a:solidFill>
                  <a:srgbClr val="FF0000"/>
                </a:solidFill>
                <a:cs typeface="Times New Roman"/>
              </a:rPr>
              <a:t>四十</a:t>
            </a:r>
            <a:r>
              <a:rPr lang="zh-TW" altLang="zh-TW" sz="2400" b="1" kern="100" dirty="0">
                <a:solidFill>
                  <a:srgbClr val="FF0000"/>
                </a:solidFill>
                <a:cs typeface="Times New Roman"/>
              </a:rPr>
              <a:t>頁以內）</a:t>
            </a:r>
            <a:r>
              <a:rPr lang="zh-TW" altLang="zh-TW" sz="2400" b="1" kern="100" dirty="0" smtClean="0">
                <a:solidFill>
                  <a:srgbClr val="FF0000"/>
                </a:solidFill>
                <a:cs typeface="Times New Roman"/>
              </a:rPr>
              <a:t>：</a:t>
            </a:r>
            <a:endParaRPr lang="zh-TW" altLang="zh-TW" sz="2400" b="1" kern="100" dirty="0">
              <a:solidFill>
                <a:srgbClr val="FF0000"/>
              </a:solidFill>
              <a:cs typeface="Times New Roman"/>
            </a:endParaRPr>
          </a:p>
          <a:p>
            <a:pPr lvl="0" indent="19050" algn="just">
              <a:lnSpc>
                <a:spcPts val="2700"/>
              </a:lnSpc>
              <a:spcAft>
                <a:spcPts val="0"/>
              </a:spcAft>
              <a:buFont typeface="+mj-lt"/>
              <a:buAutoNum type="arabicPeriod"/>
            </a:pPr>
            <a:r>
              <a:rPr lang="zh-TW" altLang="zh-TW" sz="2400" kern="100" dirty="0">
                <a:solidFill>
                  <a:srgbClr val="000000"/>
                </a:solidFill>
                <a:cs typeface="Times New Roman"/>
              </a:rPr>
              <a:t>計畫摘要</a:t>
            </a:r>
            <a:r>
              <a:rPr lang="zh-TW" altLang="zh-TW" sz="2400" kern="100" dirty="0" smtClean="0">
                <a:solidFill>
                  <a:srgbClr val="000000"/>
                </a:solidFill>
                <a:cs typeface="Times New Roman"/>
              </a:rPr>
              <a:t>。</a:t>
            </a:r>
            <a:endParaRPr lang="zh-TW" altLang="zh-TW" sz="2400" kern="100" dirty="0">
              <a:cs typeface="Times New Roman"/>
            </a:endParaRPr>
          </a:p>
          <a:p>
            <a:pPr lvl="0" indent="19050" algn="just">
              <a:lnSpc>
                <a:spcPts val="2700"/>
              </a:lnSpc>
              <a:spcAft>
                <a:spcPts val="0"/>
              </a:spcAft>
              <a:buFont typeface="+mj-lt"/>
              <a:buAutoNum type="arabicPeriod"/>
            </a:pPr>
            <a:r>
              <a:rPr lang="zh-TW" altLang="zh-TW" sz="2400" kern="100" dirty="0">
                <a:cs typeface="Times New Roman"/>
              </a:rPr>
              <a:t>學校</a:t>
            </a:r>
            <a:r>
              <a:rPr lang="zh-TW" altLang="zh-TW" sz="2400" kern="100" dirty="0" smtClean="0">
                <a:cs typeface="Times New Roman"/>
              </a:rPr>
              <a:t>現況。</a:t>
            </a:r>
            <a:endParaRPr lang="zh-TW" altLang="zh-TW" sz="2400" kern="100" dirty="0">
              <a:cs typeface="Times New Roman"/>
            </a:endParaRPr>
          </a:p>
          <a:p>
            <a:pPr lvl="0" indent="19050" algn="just">
              <a:lnSpc>
                <a:spcPts val="2700"/>
              </a:lnSpc>
              <a:spcAft>
                <a:spcPts val="0"/>
              </a:spcAft>
              <a:buFont typeface="+mj-lt"/>
              <a:buAutoNum type="arabicPeriod"/>
            </a:pPr>
            <a:r>
              <a:rPr lang="zh-TW" altLang="zh-TW" sz="2400" kern="100" dirty="0">
                <a:cs typeface="Times New Roman"/>
              </a:rPr>
              <a:t>學校特色發展策略</a:t>
            </a:r>
            <a:r>
              <a:rPr lang="en-US" altLang="zh-TW" sz="2400" kern="100" dirty="0">
                <a:cs typeface="Times New Roman"/>
              </a:rPr>
              <a:t>(</a:t>
            </a:r>
            <a:r>
              <a:rPr lang="zh-TW" altLang="zh-TW" sz="2400" kern="100" dirty="0">
                <a:cs typeface="Times New Roman"/>
              </a:rPr>
              <a:t>產學、研究、教學擇一</a:t>
            </a:r>
            <a:r>
              <a:rPr lang="en-US" altLang="zh-TW" sz="2400" kern="100" dirty="0">
                <a:cs typeface="Times New Roman"/>
              </a:rPr>
              <a:t>)</a:t>
            </a:r>
            <a:r>
              <a:rPr lang="zh-TW" altLang="zh-TW" sz="2400" kern="100" dirty="0">
                <a:cs typeface="Times New Roman"/>
              </a:rPr>
              <a:t>。</a:t>
            </a:r>
          </a:p>
          <a:p>
            <a:pPr lvl="0" indent="19050" algn="just">
              <a:lnSpc>
                <a:spcPts val="2700"/>
              </a:lnSpc>
              <a:spcAft>
                <a:spcPts val="0"/>
              </a:spcAft>
              <a:buFont typeface="+mj-lt"/>
              <a:buAutoNum type="arabicPeriod"/>
            </a:pPr>
            <a:r>
              <a:rPr lang="zh-TW" altLang="zh-TW" sz="2400" kern="100" dirty="0">
                <a:cs typeface="Times New Roman"/>
              </a:rPr>
              <a:t>學校特殊優秀人才延攬與留任，計畫及策略。</a:t>
            </a:r>
          </a:p>
          <a:p>
            <a:pPr lvl="0" indent="19050" algn="just">
              <a:lnSpc>
                <a:spcPts val="2700"/>
              </a:lnSpc>
              <a:spcAft>
                <a:spcPts val="0"/>
              </a:spcAft>
              <a:buFont typeface="+mj-lt"/>
              <a:buAutoNum type="arabicPeriod"/>
            </a:pPr>
            <a:r>
              <a:rPr lang="zh-TW" altLang="zh-TW" sz="2400" kern="100" dirty="0">
                <a:cs typeface="Times New Roman"/>
              </a:rPr>
              <a:t>預期達成之具體成果及績效、未來績效評估準則。</a:t>
            </a:r>
          </a:p>
          <a:p>
            <a:pPr lvl="0" indent="19050" algn="just">
              <a:lnSpc>
                <a:spcPts val="2700"/>
              </a:lnSpc>
              <a:spcAft>
                <a:spcPts val="0"/>
              </a:spcAft>
              <a:buFont typeface="+mj-lt"/>
              <a:buAutoNum type="arabicPeriod"/>
            </a:pPr>
            <a:r>
              <a:rPr lang="zh-TW" altLang="zh-TW" sz="2400" kern="100" dirty="0">
                <a:solidFill>
                  <a:srgbClr val="000000"/>
                </a:solidFill>
                <a:cs typeface="Times New Roman"/>
              </a:rPr>
              <a:t>經費需求（包括學校配合款</a:t>
            </a:r>
            <a:r>
              <a:rPr lang="en-US" altLang="zh-TW" sz="2400" kern="100" dirty="0">
                <a:solidFill>
                  <a:srgbClr val="000000"/>
                </a:solidFill>
                <a:cs typeface="Times New Roman"/>
              </a:rPr>
              <a:t>)</a:t>
            </a:r>
            <a:r>
              <a:rPr lang="zh-TW" altLang="zh-TW" sz="2400" kern="100" dirty="0" smtClean="0">
                <a:solidFill>
                  <a:srgbClr val="000000"/>
                </a:solidFill>
                <a:cs typeface="Times New Roman"/>
              </a:rPr>
              <a:t>：</a:t>
            </a:r>
            <a:r>
              <a:rPr lang="zh-TW" altLang="zh-TW" sz="2400" b="1" kern="100" dirty="0" smtClean="0">
                <a:solidFill>
                  <a:srgbClr val="FF0000"/>
                </a:solidFill>
                <a:cs typeface="Times New Roman"/>
              </a:rPr>
              <a:t>自</a:t>
            </a:r>
            <a:r>
              <a:rPr lang="zh-TW" altLang="zh-TW" sz="2400" b="1" kern="100" dirty="0">
                <a:solidFill>
                  <a:srgbClr val="FF0000"/>
                </a:solidFill>
                <a:cs typeface="Times New Roman"/>
              </a:rPr>
              <a:t>籌經費應達</a:t>
            </a:r>
            <a:r>
              <a:rPr lang="en-US" altLang="zh-TW" sz="2400" b="1" kern="100" dirty="0">
                <a:solidFill>
                  <a:srgbClr val="FF0000"/>
                </a:solidFill>
                <a:cs typeface="Times New Roman"/>
              </a:rPr>
              <a:t>20%</a:t>
            </a:r>
            <a:r>
              <a:rPr lang="zh-TW" altLang="zh-TW" sz="2400" b="1" kern="100" dirty="0">
                <a:solidFill>
                  <a:srgbClr val="FF0000"/>
                </a:solidFill>
                <a:cs typeface="Times New Roman"/>
              </a:rPr>
              <a:t>以上，並建立永續財務機制。</a:t>
            </a:r>
          </a:p>
          <a:p>
            <a:pPr lvl="0" indent="19050" algn="just">
              <a:lnSpc>
                <a:spcPts val="2700"/>
              </a:lnSpc>
              <a:spcAft>
                <a:spcPts val="0"/>
              </a:spcAft>
              <a:buFont typeface="+mj-lt"/>
              <a:buAutoNum type="arabicPeriod"/>
            </a:pPr>
            <a:r>
              <a:rPr lang="zh-TW" altLang="zh-TW" sz="2400" kern="100" dirty="0">
                <a:solidFill>
                  <a:srgbClr val="000000"/>
                </a:solidFill>
                <a:cs typeface="Times New Roman"/>
              </a:rPr>
              <a:t>檢附學校相關法規、調查表式、分析報告、課程規劃及其他補充資料，並得提供線上文件及連結網址，以供檢視。</a:t>
            </a:r>
            <a:endParaRPr lang="zh-TW" altLang="zh-TW" sz="2400" kern="100" dirty="0">
              <a:effectLst/>
              <a:cs typeface="Times New Roman"/>
            </a:endParaRPr>
          </a:p>
        </p:txBody>
      </p:sp>
      <p:sp>
        <p:nvSpPr>
          <p:cNvPr id="4" name="投影片編號版面配置區 3"/>
          <p:cNvSpPr>
            <a:spLocks noGrp="1"/>
          </p:cNvSpPr>
          <p:nvPr>
            <p:ph type="sldNum" sz="quarter" idx="12"/>
          </p:nvPr>
        </p:nvSpPr>
        <p:spPr/>
        <p:txBody>
          <a:bodyPr/>
          <a:lstStyle/>
          <a:p>
            <a:fld id="{62A279EB-AC04-4043-97C8-8D4ECA13C674}" type="slidenum">
              <a:rPr lang="zh-TW" altLang="en-US" smtClean="0"/>
              <a:pPr/>
              <a:t>13</a:t>
            </a:fld>
            <a:endParaRPr lang="zh-TW"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申請方式及計畫格式</a:t>
            </a:r>
            <a:r>
              <a:rPr lang="en-US" altLang="zh-TW" dirty="0" smtClean="0"/>
              <a:t>(2/3)</a:t>
            </a:r>
            <a:endParaRPr lang="zh-TW" altLang="en-US" dirty="0"/>
          </a:p>
        </p:txBody>
      </p:sp>
      <p:sp>
        <p:nvSpPr>
          <p:cNvPr id="7" name="內容版面配置區 6"/>
          <p:cNvSpPr>
            <a:spLocks noGrp="1"/>
          </p:cNvSpPr>
          <p:nvPr>
            <p:ph idx="1"/>
          </p:nvPr>
        </p:nvSpPr>
        <p:spPr>
          <a:xfrm>
            <a:off x="457200" y="1340768"/>
            <a:ext cx="8229600" cy="4680520"/>
          </a:xfrm>
        </p:spPr>
        <p:txBody>
          <a:bodyPr/>
          <a:lstStyle/>
          <a:p>
            <a:pPr>
              <a:lnSpc>
                <a:spcPts val="3000"/>
              </a:lnSpc>
            </a:pPr>
            <a:r>
              <a:rPr lang="zh-TW" altLang="en-US" sz="2800" dirty="0" smtClean="0"/>
              <a:t>學校</a:t>
            </a:r>
            <a:r>
              <a:rPr lang="zh-TW" altLang="en-US" sz="2800" dirty="0"/>
              <a:t>所提特殊人才延攬及留任計畫應包括</a:t>
            </a:r>
            <a:r>
              <a:rPr lang="en-US" altLang="zh-TW" sz="2800" dirty="0"/>
              <a:t>:</a:t>
            </a:r>
          </a:p>
          <a:p>
            <a:pPr marL="0" indent="0">
              <a:lnSpc>
                <a:spcPts val="3000"/>
              </a:lnSpc>
              <a:buNone/>
            </a:pPr>
            <a:r>
              <a:rPr lang="en-US" altLang="zh-TW" sz="2800" dirty="0"/>
              <a:t>1</a:t>
            </a:r>
            <a:r>
              <a:rPr lang="en-US" altLang="zh-TW" sz="2800" dirty="0" smtClean="0"/>
              <a:t>.</a:t>
            </a:r>
            <a:r>
              <a:rPr lang="zh-TW" altLang="en-US" sz="2800" dirty="0" smtClean="0"/>
              <a:t>特殊</a:t>
            </a:r>
            <a:r>
              <a:rPr lang="zh-TW" altLang="en-US" sz="2800" dirty="0"/>
              <a:t>優秀人才計畫之目標、人數、期程及預期效益。</a:t>
            </a:r>
          </a:p>
          <a:p>
            <a:pPr marL="0" indent="0">
              <a:lnSpc>
                <a:spcPts val="3000"/>
              </a:lnSpc>
              <a:buNone/>
            </a:pPr>
            <a:r>
              <a:rPr lang="en-US" altLang="zh-TW" sz="2800" dirty="0"/>
              <a:t>2</a:t>
            </a:r>
            <a:r>
              <a:rPr lang="en-US" altLang="zh-TW" sz="2800" dirty="0" smtClean="0"/>
              <a:t>.</a:t>
            </a:r>
            <a:r>
              <a:rPr lang="zh-TW" altLang="en-US" sz="2800" dirty="0" smtClean="0"/>
              <a:t>所</a:t>
            </a:r>
            <a:r>
              <a:rPr lang="zh-TW" altLang="en-US" sz="2800" dirty="0"/>
              <a:t>提特殊優秀人才應具備之聲望、實績及影響力等條件。</a:t>
            </a:r>
          </a:p>
          <a:p>
            <a:pPr marL="0" indent="0">
              <a:lnSpc>
                <a:spcPts val="3000"/>
              </a:lnSpc>
              <a:buNone/>
            </a:pPr>
            <a:r>
              <a:rPr lang="en-US" altLang="zh-TW" sz="2800" dirty="0"/>
              <a:t>3</a:t>
            </a:r>
            <a:r>
              <a:rPr lang="en-US" altLang="zh-TW" sz="2800" dirty="0" smtClean="0"/>
              <a:t>.</a:t>
            </a:r>
            <a:r>
              <a:rPr lang="zh-TW" altLang="en-US" sz="2800" dirty="0" smtClean="0"/>
              <a:t>延攬</a:t>
            </a:r>
            <a:r>
              <a:rPr lang="zh-TW" altLang="en-US" sz="2800" dirty="0"/>
              <a:t>之特殊優秀人才對參與學校所提策略之教學，研究或產學合作方案之預期整合或提升效益。</a:t>
            </a:r>
          </a:p>
          <a:p>
            <a:pPr marL="0" indent="0">
              <a:lnSpc>
                <a:spcPts val="3000"/>
              </a:lnSpc>
              <a:buNone/>
            </a:pPr>
            <a:r>
              <a:rPr lang="en-US" altLang="zh-TW" sz="2800" dirty="0"/>
              <a:t>4</a:t>
            </a:r>
            <a:r>
              <a:rPr lang="en-US" altLang="zh-TW" sz="2800" dirty="0" smtClean="0"/>
              <a:t>.</a:t>
            </a:r>
            <a:r>
              <a:rPr lang="zh-TW" altLang="en-US" sz="2800" dirty="0" smtClean="0"/>
              <a:t>校</a:t>
            </a:r>
            <a:r>
              <a:rPr lang="zh-TW" altLang="en-US" sz="2800" dirty="0"/>
              <a:t>內彈性薪資之制度，人才類別及比例之規劃。</a:t>
            </a:r>
            <a:endParaRPr lang="en-US" altLang="zh-TW" sz="2800" dirty="0" smtClean="0"/>
          </a:p>
          <a:p>
            <a:pPr marL="0" indent="0">
              <a:lnSpc>
                <a:spcPts val="3000"/>
              </a:lnSpc>
              <a:buNone/>
            </a:pPr>
            <a:r>
              <a:rPr lang="en-US" altLang="zh-TW" sz="2800" b="1" dirty="0" smtClean="0">
                <a:solidFill>
                  <a:srgbClr val="FF0000"/>
                </a:solidFill>
              </a:rPr>
              <a:t>(</a:t>
            </a:r>
            <a:r>
              <a:rPr lang="zh-TW" altLang="en-US" sz="2800" b="1" dirty="0">
                <a:solidFill>
                  <a:srgbClr val="FF0000"/>
                </a:solidFill>
              </a:rPr>
              <a:t>新聘之特殊優秀人才其補助額度應至少</a:t>
            </a:r>
            <a:r>
              <a:rPr lang="zh-TW" altLang="en-US" sz="2800" b="1" dirty="0" smtClean="0">
                <a:solidFill>
                  <a:srgbClr val="FF0000"/>
                </a:solidFill>
              </a:rPr>
              <a:t>占總</a:t>
            </a:r>
            <a:r>
              <a:rPr lang="zh-TW" altLang="en-US" sz="2800" b="1" dirty="0">
                <a:solidFill>
                  <a:srgbClr val="FF0000"/>
                </a:solidFill>
              </a:rPr>
              <a:t>補助經費</a:t>
            </a:r>
            <a:r>
              <a:rPr lang="zh-TW" altLang="en-US" sz="2800" b="1" dirty="0" smtClean="0">
                <a:solidFill>
                  <a:srgbClr val="FF0000"/>
                </a:solidFill>
              </a:rPr>
              <a:t>之</a:t>
            </a:r>
            <a:r>
              <a:rPr lang="en-US" altLang="zh-TW" sz="2800" b="1" dirty="0">
                <a:solidFill>
                  <a:srgbClr val="FF0000"/>
                </a:solidFill>
              </a:rPr>
              <a:t>4</a:t>
            </a:r>
            <a:r>
              <a:rPr lang="en-US" altLang="zh-TW" sz="2800" b="1" dirty="0" smtClean="0">
                <a:solidFill>
                  <a:srgbClr val="FF0000"/>
                </a:solidFill>
              </a:rPr>
              <a:t>0</a:t>
            </a:r>
            <a:r>
              <a:rPr lang="en-US" altLang="zh-TW" sz="2800" b="1" dirty="0">
                <a:solidFill>
                  <a:srgbClr val="FF0000"/>
                </a:solidFill>
              </a:rPr>
              <a:t>%</a:t>
            </a:r>
            <a:r>
              <a:rPr lang="zh-TW" altLang="en-US" sz="2800" b="1" dirty="0">
                <a:solidFill>
                  <a:srgbClr val="FF0000"/>
                </a:solidFill>
              </a:rPr>
              <a:t>，</a:t>
            </a:r>
            <a:r>
              <a:rPr lang="zh-TW" altLang="en-US" sz="2800" b="1" dirty="0" smtClean="0">
                <a:solidFill>
                  <a:srgbClr val="FF0000"/>
                </a:solidFill>
              </a:rPr>
              <a:t>其中受補助人才總數應有</a:t>
            </a:r>
            <a:r>
              <a:rPr lang="en-US" altLang="zh-TW" sz="2800" b="1" dirty="0" smtClean="0">
                <a:solidFill>
                  <a:srgbClr val="FF0000"/>
                </a:solidFill>
              </a:rPr>
              <a:t>20%</a:t>
            </a:r>
            <a:r>
              <a:rPr lang="zh-TW" altLang="en-US" sz="2800" b="1" dirty="0" smtClean="0">
                <a:solidFill>
                  <a:srgbClr val="FF0000"/>
                </a:solidFill>
              </a:rPr>
              <a:t>為</a:t>
            </a:r>
            <a:r>
              <a:rPr lang="zh-TW" altLang="en-US" sz="2800" b="1" dirty="0">
                <a:solidFill>
                  <a:srgbClr val="FF0000"/>
                </a:solidFill>
              </a:rPr>
              <a:t>年輕人才、國際人才或專任業師，惟若所提報人數低於</a:t>
            </a:r>
            <a:r>
              <a:rPr lang="en-US" altLang="zh-TW" sz="2800" b="1" dirty="0">
                <a:solidFill>
                  <a:srgbClr val="FF0000"/>
                </a:solidFill>
              </a:rPr>
              <a:t>5</a:t>
            </a:r>
            <a:r>
              <a:rPr lang="zh-TW" altLang="en-US" sz="2800" b="1" dirty="0">
                <a:solidFill>
                  <a:srgbClr val="FF0000"/>
                </a:solidFill>
              </a:rPr>
              <a:t>人以下，則不在此限</a:t>
            </a:r>
            <a:r>
              <a:rPr lang="en-US" altLang="zh-TW" sz="2800" b="1" dirty="0">
                <a:solidFill>
                  <a:srgbClr val="FF0000"/>
                </a:solidFill>
              </a:rPr>
              <a:t>)</a:t>
            </a:r>
            <a:r>
              <a:rPr lang="zh-TW" altLang="en-US" sz="2800" dirty="0" smtClean="0"/>
              <a:t>。</a:t>
            </a:r>
          </a:p>
        </p:txBody>
      </p:sp>
      <p:sp>
        <p:nvSpPr>
          <p:cNvPr id="5" name="投影片編號版面配置區 4"/>
          <p:cNvSpPr>
            <a:spLocks noGrp="1"/>
          </p:cNvSpPr>
          <p:nvPr>
            <p:ph type="sldNum" sz="quarter" idx="12"/>
          </p:nvPr>
        </p:nvSpPr>
        <p:spPr/>
        <p:txBody>
          <a:bodyPr/>
          <a:lstStyle/>
          <a:p>
            <a:fld id="{62A279EB-AC04-4043-97C8-8D4ECA13C674}" type="slidenum">
              <a:rPr lang="zh-TW" altLang="en-US" smtClean="0"/>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申請方式及計畫格式</a:t>
            </a:r>
            <a:r>
              <a:rPr lang="en-US" altLang="zh-TW" dirty="0" smtClean="0"/>
              <a:t>(3/3)</a:t>
            </a:r>
            <a:endParaRPr lang="zh-TW" altLang="en-US" dirty="0"/>
          </a:p>
        </p:txBody>
      </p:sp>
      <p:sp>
        <p:nvSpPr>
          <p:cNvPr id="7" name="內容版面配置區 6"/>
          <p:cNvSpPr>
            <a:spLocks noGrp="1"/>
          </p:cNvSpPr>
          <p:nvPr>
            <p:ph idx="1"/>
          </p:nvPr>
        </p:nvSpPr>
        <p:spPr>
          <a:xfrm>
            <a:off x="457200" y="1484784"/>
            <a:ext cx="8229600" cy="4680520"/>
          </a:xfrm>
        </p:spPr>
        <p:txBody>
          <a:bodyPr/>
          <a:lstStyle/>
          <a:p>
            <a:pPr>
              <a:lnSpc>
                <a:spcPts val="3000"/>
              </a:lnSpc>
            </a:pPr>
            <a:r>
              <a:rPr lang="zh-TW" altLang="en-US" sz="2800" dirty="0" smtClean="0"/>
              <a:t>學校</a:t>
            </a:r>
            <a:r>
              <a:rPr lang="zh-TW" altLang="en-US" sz="2800" dirty="0"/>
              <a:t>所提特殊人才延攬及留任計畫應包括</a:t>
            </a:r>
            <a:r>
              <a:rPr lang="en-US" altLang="zh-TW" sz="2800" dirty="0"/>
              <a:t>:</a:t>
            </a:r>
          </a:p>
          <a:p>
            <a:pPr marL="0" indent="0">
              <a:lnSpc>
                <a:spcPts val="3000"/>
              </a:lnSpc>
              <a:buNone/>
            </a:pPr>
            <a:r>
              <a:rPr lang="en-US" altLang="zh-TW" sz="2800" dirty="0" smtClean="0"/>
              <a:t>5.</a:t>
            </a:r>
            <a:r>
              <a:rPr lang="zh-TW" altLang="en-US" sz="2800" dirty="0" smtClean="0"/>
              <a:t>對特殊優秀人才所提供之教學、研究及行政支援等相關配合措施。</a:t>
            </a:r>
          </a:p>
          <a:p>
            <a:pPr marL="0" indent="0">
              <a:lnSpc>
                <a:spcPts val="3000"/>
              </a:lnSpc>
              <a:buNone/>
            </a:pPr>
            <a:r>
              <a:rPr lang="en-US" altLang="zh-TW" sz="2800" dirty="0" smtClean="0"/>
              <a:t>6.</a:t>
            </a:r>
            <a:r>
              <a:rPr lang="zh-TW" altLang="en-US" sz="2800" dirty="0" smtClean="0"/>
              <a:t>特殊優秀人才之聘期、審核標準、程序、審議機制及運作模式：</a:t>
            </a:r>
          </a:p>
          <a:p>
            <a:pPr marL="0" indent="0">
              <a:lnSpc>
                <a:spcPts val="3000"/>
              </a:lnSpc>
              <a:buNone/>
            </a:pPr>
            <a:r>
              <a:rPr lang="en-US" altLang="zh-TW" sz="2800" dirty="0" smtClean="0"/>
              <a:t>(1)</a:t>
            </a:r>
            <a:r>
              <a:rPr lang="zh-TW" altLang="en-US" sz="2800" dirty="0" smtClean="0"/>
              <a:t>學校應確實建立績效導向之核給標準及資格條件，並有公開嚴謹之審查程序</a:t>
            </a:r>
            <a:r>
              <a:rPr lang="en-US" altLang="zh-TW" sz="2800" dirty="0" smtClean="0"/>
              <a:t>(</a:t>
            </a:r>
            <a:r>
              <a:rPr lang="zh-TW" altLang="en-US" sz="2800" dirty="0" smtClean="0"/>
              <a:t>包括預計奬勵期間、奬勵金額等</a:t>
            </a:r>
            <a:r>
              <a:rPr lang="en-US" altLang="zh-TW" sz="2800" dirty="0" smtClean="0"/>
              <a:t>)</a:t>
            </a:r>
          </a:p>
          <a:p>
            <a:pPr marL="0" indent="0">
              <a:lnSpc>
                <a:spcPts val="3000"/>
              </a:lnSpc>
              <a:buNone/>
            </a:pPr>
            <a:r>
              <a:rPr lang="en-US" altLang="zh-TW" sz="2800" dirty="0" smtClean="0"/>
              <a:t>(2)</a:t>
            </a:r>
            <a:r>
              <a:rPr lang="zh-TW" altLang="en-US" sz="2800" dirty="0" smtClean="0"/>
              <a:t>行政會議記錄及彈性薪資辦法</a:t>
            </a:r>
          </a:p>
          <a:p>
            <a:pPr marL="0" indent="0">
              <a:lnSpc>
                <a:spcPts val="3000"/>
              </a:lnSpc>
              <a:buNone/>
            </a:pPr>
            <a:r>
              <a:rPr lang="en-US" altLang="zh-TW" sz="2800" dirty="0" smtClean="0"/>
              <a:t>(3)</a:t>
            </a:r>
            <a:r>
              <a:rPr lang="zh-TW" altLang="en-US" sz="2800" dirty="0" smtClean="0"/>
              <a:t>核給彈薪金額</a:t>
            </a:r>
            <a:r>
              <a:rPr lang="en-US" altLang="zh-TW" sz="2800" b="1" dirty="0" smtClean="0">
                <a:solidFill>
                  <a:srgbClr val="FF0000"/>
                </a:solidFill>
              </a:rPr>
              <a:t>(</a:t>
            </a:r>
            <a:r>
              <a:rPr lang="zh-TW" altLang="en-US" sz="2800" b="1" dirty="0" smtClean="0">
                <a:solidFill>
                  <a:srgbClr val="FF0000"/>
                </a:solidFill>
              </a:rPr>
              <a:t>每人每年至少</a:t>
            </a:r>
            <a:r>
              <a:rPr lang="en-US" altLang="zh-TW" sz="2800" b="1" dirty="0" smtClean="0">
                <a:solidFill>
                  <a:srgbClr val="FF0000"/>
                </a:solidFill>
              </a:rPr>
              <a:t>15</a:t>
            </a:r>
            <a:r>
              <a:rPr lang="zh-TW" altLang="en-US" sz="2800" b="1" dirty="0" smtClean="0">
                <a:solidFill>
                  <a:srgbClr val="FF0000"/>
                </a:solidFill>
              </a:rPr>
              <a:t>萬元以上，超過</a:t>
            </a:r>
            <a:r>
              <a:rPr lang="en-US" altLang="zh-TW" sz="2800" b="1" dirty="0" smtClean="0">
                <a:solidFill>
                  <a:srgbClr val="FF0000"/>
                </a:solidFill>
              </a:rPr>
              <a:t>50</a:t>
            </a:r>
            <a:r>
              <a:rPr lang="zh-TW" altLang="en-US" sz="2800" b="1" dirty="0" smtClean="0">
                <a:solidFill>
                  <a:srgbClr val="FF0000"/>
                </a:solidFill>
              </a:rPr>
              <a:t>萬元者需敘明其特殊貢獻及標準</a:t>
            </a:r>
            <a:r>
              <a:rPr lang="en-US" altLang="zh-TW" sz="2800" b="1" dirty="0" smtClean="0">
                <a:solidFill>
                  <a:srgbClr val="FF0000"/>
                </a:solidFill>
              </a:rPr>
              <a:t>)</a:t>
            </a:r>
            <a:r>
              <a:rPr lang="zh-TW" altLang="en-US" sz="2800" dirty="0" smtClean="0"/>
              <a:t>。</a:t>
            </a:r>
            <a:endParaRPr lang="zh-TW" altLang="en-US" sz="2800" dirty="0"/>
          </a:p>
        </p:txBody>
      </p:sp>
      <p:sp>
        <p:nvSpPr>
          <p:cNvPr id="5" name="投影片編號版面配置區 4"/>
          <p:cNvSpPr>
            <a:spLocks noGrp="1"/>
          </p:cNvSpPr>
          <p:nvPr>
            <p:ph type="sldNum" sz="quarter" idx="12"/>
          </p:nvPr>
        </p:nvSpPr>
        <p:spPr/>
        <p:txBody>
          <a:bodyPr/>
          <a:lstStyle/>
          <a:p>
            <a:fld id="{62A279EB-AC04-4043-97C8-8D4ECA13C674}" type="slidenum">
              <a:rPr lang="zh-TW" altLang="en-US" smtClean="0"/>
              <a:pPr/>
              <a:t>15</a:t>
            </a:fld>
            <a:endParaRPr lang="zh-TW" altLang="en-US"/>
          </a:p>
        </p:txBody>
      </p:sp>
    </p:spTree>
    <p:extLst>
      <p:ext uri="{BB962C8B-B14F-4D97-AF65-F5344CB8AC3E}">
        <p14:creationId xmlns:p14="http://schemas.microsoft.com/office/powerpoint/2010/main" val="248183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08720"/>
            <a:ext cx="3893354" cy="5108129"/>
          </a:xfrm>
          <a:prstGeom prst="rect">
            <a:avLst/>
          </a:prstGeom>
        </p:spPr>
      </p:pic>
      <p:sp>
        <p:nvSpPr>
          <p:cNvPr id="13" name="標題 12"/>
          <p:cNvSpPr>
            <a:spLocks noGrp="1"/>
          </p:cNvSpPr>
          <p:nvPr>
            <p:ph type="title"/>
          </p:nvPr>
        </p:nvSpPr>
        <p:spPr/>
        <p:txBody>
          <a:bodyPr/>
          <a:lstStyle/>
          <a:p>
            <a:r>
              <a:rPr lang="zh-TW" altLang="en-US" dirty="0" smtClean="0"/>
              <a:t>申請方式及計畫格式</a:t>
            </a:r>
            <a:r>
              <a:rPr lang="en-US" altLang="zh-TW" dirty="0" smtClean="0"/>
              <a:t>-</a:t>
            </a:r>
            <a:r>
              <a:rPr lang="zh-TW" altLang="en-US" sz="2400" dirty="0" smtClean="0"/>
              <a:t>填寫注意事項</a:t>
            </a:r>
            <a:r>
              <a:rPr lang="en-US" altLang="zh-TW" sz="3600" dirty="0" smtClean="0"/>
              <a:t>(1/3)</a:t>
            </a:r>
            <a:endParaRPr lang="zh-TW" altLang="en-US" sz="3600" dirty="0"/>
          </a:p>
        </p:txBody>
      </p:sp>
      <p:sp>
        <p:nvSpPr>
          <p:cNvPr id="6" name="投影片編號版面配置區 5"/>
          <p:cNvSpPr>
            <a:spLocks noGrp="1"/>
          </p:cNvSpPr>
          <p:nvPr>
            <p:ph type="sldNum" sz="quarter" idx="12"/>
          </p:nvPr>
        </p:nvSpPr>
        <p:spPr/>
        <p:txBody>
          <a:bodyPr/>
          <a:lstStyle/>
          <a:p>
            <a:fld id="{62A279EB-AC04-4043-97C8-8D4ECA13C674}" type="slidenum">
              <a:rPr lang="zh-TW" altLang="en-US" smtClean="0"/>
              <a:pPr/>
              <a:t>16</a:t>
            </a:fld>
            <a:endParaRPr lang="zh-TW" altLang="en-US"/>
          </a:p>
        </p:txBody>
      </p:sp>
      <p:grpSp>
        <p:nvGrpSpPr>
          <p:cNvPr id="2" name="群組 12"/>
          <p:cNvGrpSpPr/>
          <p:nvPr/>
        </p:nvGrpSpPr>
        <p:grpSpPr>
          <a:xfrm>
            <a:off x="755576" y="3422328"/>
            <a:ext cx="7890688" cy="1950888"/>
            <a:chOff x="755576" y="3399383"/>
            <a:chExt cx="7890688" cy="1950888"/>
          </a:xfrm>
        </p:grpSpPr>
        <p:sp>
          <p:nvSpPr>
            <p:cNvPr id="7" name="矩形 6"/>
            <p:cNvSpPr/>
            <p:nvPr/>
          </p:nvSpPr>
          <p:spPr>
            <a:xfrm>
              <a:off x="755576" y="4437112"/>
              <a:ext cx="3024336" cy="913159"/>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肘形接點 8"/>
            <p:cNvCxnSpPr>
              <a:stCxn id="7" idx="3"/>
            </p:cNvCxnSpPr>
            <p:nvPr/>
          </p:nvCxnSpPr>
          <p:spPr>
            <a:xfrm flipV="1">
              <a:off x="3779912" y="4509120"/>
              <a:ext cx="1440160" cy="384572"/>
            </a:xfrm>
            <a:prstGeom prst="bentConnector3">
              <a:avLst>
                <a:gd name="adj1" fmla="val 50000"/>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237490" y="4293096"/>
              <a:ext cx="2646878" cy="461665"/>
            </a:xfrm>
            <a:prstGeom prst="rect">
              <a:avLst/>
            </a:prstGeom>
            <a:noFill/>
          </p:spPr>
          <p:txBody>
            <a:bodyPr wrap="none" rtlCol="0">
              <a:spAutoFit/>
            </a:bodyPr>
            <a:lstStyle/>
            <a:p>
              <a:r>
                <a:rPr lang="zh-TW" altLang="en-US" sz="2400" dirty="0" smtClean="0">
                  <a:latin typeface="微軟正黑體" pitchFamily="34" charset="-120"/>
                  <a:ea typeface="微軟正黑體" pitchFamily="34" charset="-120"/>
                </a:rPr>
                <a:t>封面核章須為正本</a:t>
              </a:r>
              <a:endParaRPr lang="en-US" altLang="zh-TW" sz="2400" dirty="0" smtClean="0">
                <a:latin typeface="微軟正黑體" pitchFamily="34" charset="-120"/>
                <a:ea typeface="微軟正黑體" pitchFamily="34" charset="-120"/>
              </a:endParaRPr>
            </a:p>
          </p:txBody>
        </p:sp>
        <p:sp>
          <p:nvSpPr>
            <p:cNvPr id="12" name="矩形 11"/>
            <p:cNvSpPr/>
            <p:nvPr/>
          </p:nvSpPr>
          <p:spPr>
            <a:xfrm>
              <a:off x="755576" y="3766094"/>
              <a:ext cx="3024336" cy="671017"/>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肘形接點 13"/>
            <p:cNvCxnSpPr>
              <a:stCxn id="12" idx="3"/>
            </p:cNvCxnSpPr>
            <p:nvPr/>
          </p:nvCxnSpPr>
          <p:spPr>
            <a:xfrm flipV="1">
              <a:off x="3779912" y="3645025"/>
              <a:ext cx="1224136" cy="456578"/>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076056" y="3399383"/>
              <a:ext cx="3570208" cy="461665"/>
            </a:xfrm>
            <a:prstGeom prst="rect">
              <a:avLst/>
            </a:prstGeom>
            <a:noFill/>
          </p:spPr>
          <p:txBody>
            <a:bodyPr wrap="none" rtlCol="0">
              <a:spAutoFit/>
            </a:bodyPr>
            <a:lstStyle/>
            <a:p>
              <a:r>
                <a:rPr lang="zh-TW" altLang="en-US" sz="2400" dirty="0" smtClean="0">
                  <a:latin typeface="微軟正黑體" pitchFamily="34" charset="-120"/>
                  <a:ea typeface="微軟正黑體" pitchFamily="34" charset="-120"/>
                </a:rPr>
                <a:t>連絡人與承辦人為同一人</a:t>
              </a:r>
              <a:endParaRPr lang="en-US" altLang="zh-TW" sz="2400" dirty="0" smtClean="0">
                <a:latin typeface="微軟正黑體" pitchFamily="34" charset="-120"/>
                <a:ea typeface="微軟正黑體" pitchFamily="34" charset="-12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85" y="836712"/>
            <a:ext cx="4427831" cy="5661248"/>
          </a:xfrm>
          <a:prstGeom prst="rect">
            <a:avLst/>
          </a:prstGeom>
        </p:spPr>
      </p:pic>
      <p:sp>
        <p:nvSpPr>
          <p:cNvPr id="3" name="標題 2"/>
          <p:cNvSpPr>
            <a:spLocks noGrp="1"/>
          </p:cNvSpPr>
          <p:nvPr>
            <p:ph type="title"/>
          </p:nvPr>
        </p:nvSpPr>
        <p:spPr/>
        <p:txBody>
          <a:bodyPr/>
          <a:lstStyle/>
          <a:p>
            <a:r>
              <a:rPr lang="zh-TW" altLang="en-US" dirty="0"/>
              <a:t>申請方式及計畫格式</a:t>
            </a:r>
            <a:r>
              <a:rPr lang="en-US" altLang="zh-TW" dirty="0"/>
              <a:t>-</a:t>
            </a:r>
            <a:r>
              <a:rPr lang="zh-TW" altLang="en-US" sz="2400" dirty="0"/>
              <a:t>填寫注意事項</a:t>
            </a:r>
            <a:r>
              <a:rPr lang="en-US" altLang="zh-TW" sz="3600" dirty="0" smtClean="0"/>
              <a:t>(2/3)</a:t>
            </a:r>
            <a:endParaRPr lang="zh-TW" altLang="en-US" dirty="0"/>
          </a:p>
        </p:txBody>
      </p:sp>
      <p:sp>
        <p:nvSpPr>
          <p:cNvPr id="6" name="投影片編號版面配置區 5"/>
          <p:cNvSpPr>
            <a:spLocks noGrp="1"/>
          </p:cNvSpPr>
          <p:nvPr>
            <p:ph type="sldNum" sz="quarter" idx="12"/>
          </p:nvPr>
        </p:nvSpPr>
        <p:spPr/>
        <p:txBody>
          <a:bodyPr/>
          <a:lstStyle/>
          <a:p>
            <a:fld id="{62A279EB-AC04-4043-97C8-8D4ECA13C674}" type="slidenum">
              <a:rPr lang="zh-TW" altLang="en-US" smtClean="0"/>
              <a:pPr/>
              <a:t>17</a:t>
            </a:fld>
            <a:endParaRPr lang="zh-TW" altLang="en-US"/>
          </a:p>
        </p:txBody>
      </p:sp>
      <p:sp>
        <p:nvSpPr>
          <p:cNvPr id="7" name="矩形 6"/>
          <p:cNvSpPr/>
          <p:nvPr/>
        </p:nvSpPr>
        <p:spPr>
          <a:xfrm>
            <a:off x="575556" y="4024818"/>
            <a:ext cx="3852428" cy="288032"/>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肘形接點 8"/>
          <p:cNvCxnSpPr>
            <a:stCxn id="7" idx="3"/>
            <a:endCxn id="11" idx="1"/>
          </p:cNvCxnSpPr>
          <p:nvPr/>
        </p:nvCxnSpPr>
        <p:spPr>
          <a:xfrm>
            <a:off x="4427984" y="4168834"/>
            <a:ext cx="737498" cy="284828"/>
          </a:xfrm>
          <a:prstGeom prst="bentConnector3">
            <a:avLst>
              <a:gd name="adj1" fmla="val 50000"/>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5165482" y="4038163"/>
            <a:ext cx="3570208" cy="830997"/>
          </a:xfrm>
          <a:prstGeom prst="rect">
            <a:avLst/>
          </a:prstGeom>
          <a:noFill/>
        </p:spPr>
        <p:txBody>
          <a:bodyPr wrap="none" rtlCol="0">
            <a:spAutoFit/>
          </a:bodyPr>
          <a:lstStyle/>
          <a:p>
            <a:r>
              <a:rPr lang="zh-TW" altLang="en-US" sz="2400" dirty="0" smtClean="0">
                <a:latin typeface="微軟正黑體" pitchFamily="34" charset="-120"/>
                <a:ea typeface="微軟正黑體" pitchFamily="34" charset="-120"/>
              </a:rPr>
              <a:t>承辦人及主管需核章，</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承辦人連絡電話需填寫。</a:t>
            </a:r>
            <a:endParaRPr lang="en-US" altLang="zh-TW" sz="2400" dirty="0" smtClean="0">
              <a:latin typeface="微軟正黑體" pitchFamily="34" charset="-120"/>
              <a:ea typeface="微軟正黑體" pitchFamily="34" charset="-120"/>
            </a:endParaRPr>
          </a:p>
        </p:txBody>
      </p:sp>
      <p:sp>
        <p:nvSpPr>
          <p:cNvPr id="10" name="矩形 9"/>
          <p:cNvSpPr/>
          <p:nvPr/>
        </p:nvSpPr>
        <p:spPr>
          <a:xfrm>
            <a:off x="539552" y="1556792"/>
            <a:ext cx="3888432" cy="14401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肘形接點 12"/>
          <p:cNvCxnSpPr>
            <a:stCxn id="10" idx="3"/>
          </p:cNvCxnSpPr>
          <p:nvPr/>
        </p:nvCxnSpPr>
        <p:spPr>
          <a:xfrm>
            <a:off x="4427984" y="1628800"/>
            <a:ext cx="648072" cy="36004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4967536" y="1628800"/>
            <a:ext cx="4176464" cy="830997"/>
          </a:xfrm>
          <a:prstGeom prst="rect">
            <a:avLst/>
          </a:prstGeom>
          <a:noFill/>
        </p:spPr>
        <p:txBody>
          <a:bodyPr wrap="square" rtlCol="0">
            <a:spAutoFit/>
          </a:bodyPr>
          <a:lstStyle/>
          <a:p>
            <a:r>
              <a:rPr lang="zh-TW" altLang="en-US" sz="2400" dirty="0" smtClean="0">
                <a:latin typeface="微軟正黑體" pitchFamily="34" charset="-120"/>
                <a:ea typeface="微軟正黑體" pitchFamily="34" charset="-120"/>
              </a:rPr>
              <a:t>申請學校及送件日期需填寫，</a:t>
            </a:r>
            <a:r>
              <a:rPr lang="en-US" altLang="zh-TW" sz="2400" dirty="0" smtClean="0">
                <a:latin typeface="微軟正黑體" pitchFamily="34" charset="-120"/>
                <a:ea typeface="微軟正黑體" pitchFamily="34" charset="-120"/>
              </a:rPr>
              <a:t/>
            </a:r>
            <a:br>
              <a:rPr lang="en-US" altLang="zh-TW" sz="2400" dirty="0" smtClean="0">
                <a:latin typeface="微軟正黑體" pitchFamily="34" charset="-120"/>
                <a:ea typeface="微軟正黑體" pitchFamily="34" charset="-120"/>
              </a:rPr>
            </a:br>
            <a:r>
              <a:rPr lang="zh-TW" altLang="en-US" sz="2400" dirty="0" smtClean="0">
                <a:latin typeface="微軟正黑體" pitchFamily="34" charset="-120"/>
                <a:ea typeface="微軟正黑體" pitchFamily="34" charset="-120"/>
              </a:rPr>
              <a:t>日期包含年月日。</a:t>
            </a:r>
            <a:endParaRPr lang="en-US" altLang="zh-TW" sz="2400" dirty="0" smtClean="0">
              <a:solidFill>
                <a:srgbClr val="3333FF"/>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19" y="836712"/>
            <a:ext cx="4306673" cy="5704158"/>
          </a:xfrm>
          <a:prstGeom prst="rect">
            <a:avLst/>
          </a:prstGeom>
        </p:spPr>
      </p:pic>
      <p:sp>
        <p:nvSpPr>
          <p:cNvPr id="2" name="標題 1"/>
          <p:cNvSpPr>
            <a:spLocks noGrp="1"/>
          </p:cNvSpPr>
          <p:nvPr>
            <p:ph type="title"/>
          </p:nvPr>
        </p:nvSpPr>
        <p:spPr/>
        <p:txBody>
          <a:bodyPr/>
          <a:lstStyle/>
          <a:p>
            <a:r>
              <a:rPr lang="zh-TW" altLang="en-US" dirty="0"/>
              <a:t>申請方式及計畫格式</a:t>
            </a:r>
            <a:r>
              <a:rPr lang="en-US" altLang="zh-TW" dirty="0"/>
              <a:t>-</a:t>
            </a:r>
            <a:r>
              <a:rPr lang="zh-TW" altLang="en-US" sz="2400" dirty="0"/>
              <a:t>填寫注意事項</a:t>
            </a:r>
            <a:r>
              <a:rPr lang="en-US" altLang="zh-TW" sz="3600" dirty="0" smtClean="0"/>
              <a:t>(3/3)</a:t>
            </a:r>
            <a:endParaRPr lang="zh-TW" altLang="en-US" dirty="0"/>
          </a:p>
        </p:txBody>
      </p:sp>
      <p:sp>
        <p:nvSpPr>
          <p:cNvPr id="6" name="投影片編號版面配置區 5"/>
          <p:cNvSpPr>
            <a:spLocks noGrp="1"/>
          </p:cNvSpPr>
          <p:nvPr>
            <p:ph type="sldNum" sz="quarter" idx="12"/>
          </p:nvPr>
        </p:nvSpPr>
        <p:spPr/>
        <p:txBody>
          <a:bodyPr/>
          <a:lstStyle/>
          <a:p>
            <a:fld id="{62A279EB-AC04-4043-97C8-8D4ECA13C674}" type="slidenum">
              <a:rPr lang="zh-TW" altLang="en-US" smtClean="0"/>
              <a:pPr/>
              <a:t>18</a:t>
            </a:fld>
            <a:endParaRPr lang="zh-TW" altLang="en-US"/>
          </a:p>
        </p:txBody>
      </p:sp>
      <p:grpSp>
        <p:nvGrpSpPr>
          <p:cNvPr id="3" name="群組 2"/>
          <p:cNvGrpSpPr/>
          <p:nvPr/>
        </p:nvGrpSpPr>
        <p:grpSpPr>
          <a:xfrm>
            <a:off x="1187624" y="1486498"/>
            <a:ext cx="7956377" cy="2734590"/>
            <a:chOff x="1187624" y="1412776"/>
            <a:chExt cx="7956377" cy="2734590"/>
          </a:xfrm>
        </p:grpSpPr>
        <p:sp>
          <p:nvSpPr>
            <p:cNvPr id="12" name="矩形 11"/>
            <p:cNvSpPr/>
            <p:nvPr/>
          </p:nvSpPr>
          <p:spPr>
            <a:xfrm>
              <a:off x="1187624" y="1628800"/>
              <a:ext cx="648072" cy="251856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肘形接點 13"/>
            <p:cNvCxnSpPr>
              <a:stCxn id="12" idx="3"/>
            </p:cNvCxnSpPr>
            <p:nvPr/>
          </p:nvCxnSpPr>
          <p:spPr>
            <a:xfrm flipV="1">
              <a:off x="1835696" y="1628801"/>
              <a:ext cx="2808312" cy="1259282"/>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4716017" y="1412776"/>
              <a:ext cx="4427984" cy="1938992"/>
            </a:xfrm>
            <a:prstGeom prst="rect">
              <a:avLst/>
            </a:prstGeom>
            <a:noFill/>
          </p:spPr>
          <p:txBody>
            <a:bodyPr wrap="square" rtlCol="0">
              <a:spAutoFit/>
            </a:bodyPr>
            <a:lstStyle/>
            <a:p>
              <a:r>
                <a:rPr lang="zh-TW" altLang="en-US" sz="2400" dirty="0" smtClean="0">
                  <a:latin typeface="微軟正黑體" pitchFamily="34" charset="-120"/>
                  <a:ea typeface="微軟正黑體" pitchFamily="34" charset="-120"/>
                </a:rPr>
                <a:t>專長</a:t>
              </a:r>
              <a:r>
                <a:rPr lang="zh-TW" altLang="en-US" sz="2400" dirty="0">
                  <a:latin typeface="微軟正黑體" pitchFamily="34" charset="-120"/>
                  <a:ea typeface="微軟正黑體" pitchFamily="34" charset="-120"/>
                </a:rPr>
                <a:t>領域分為</a:t>
              </a:r>
              <a:r>
                <a:rPr lang="zh-TW" altLang="en-US" sz="2400" b="1" dirty="0">
                  <a:latin typeface="微軟正黑體" pitchFamily="34" charset="-120"/>
                  <a:ea typeface="微軟正黑體" pitchFamily="34" charset="-120"/>
                </a:rPr>
                <a:t>人文及藝術、社會科學、數學及自然科學、生物及醫農科學、工程及應用科學</a:t>
              </a:r>
              <a:r>
                <a:rPr lang="en-US" altLang="zh-TW" sz="2400" dirty="0">
                  <a:latin typeface="微軟正黑體" pitchFamily="34" charset="-120"/>
                  <a:ea typeface="微軟正黑體" pitchFamily="34" charset="-120"/>
                </a:rPr>
                <a:t>5</a:t>
              </a:r>
              <a:r>
                <a:rPr lang="zh-TW" altLang="en-US" sz="2400" dirty="0">
                  <a:latin typeface="微軟正黑體" pitchFamily="34" charset="-120"/>
                  <a:ea typeface="微軟正黑體" pitchFamily="34" charset="-120"/>
                </a:rPr>
                <a:t>類科</a:t>
              </a:r>
              <a:r>
                <a:rPr lang="zh-TW" altLang="en-US" sz="2400" dirty="0" smtClean="0">
                  <a:latin typeface="微軟正黑體" pitchFamily="34" charset="-120"/>
                  <a:ea typeface="微軟正黑體" pitchFamily="34" charset="-120"/>
                </a:rPr>
                <a:t>。</a:t>
              </a:r>
              <a:r>
                <a:rPr lang="zh-TW" altLang="en-US" sz="2400" b="1" dirty="0" smtClean="0">
                  <a:solidFill>
                    <a:srgbClr val="FF0000"/>
                  </a:solidFill>
                  <a:latin typeface="微軟正黑體" pitchFamily="34" charset="-120"/>
                  <a:ea typeface="微軟正黑體" pitchFamily="34" charset="-120"/>
                </a:rPr>
                <a:t>專長</a:t>
              </a:r>
              <a:r>
                <a:rPr lang="zh-TW" altLang="en-US" sz="2400" b="1" dirty="0">
                  <a:solidFill>
                    <a:srgbClr val="FF0000"/>
                  </a:solidFill>
                  <a:latin typeface="微軟正黑體" pitchFamily="34" charset="-120"/>
                  <a:ea typeface="微軟正黑體" pitchFamily="34" charset="-120"/>
                </a:rPr>
                <a:t>領域每人限選一項</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527139867"/>
              </p:ext>
            </p:extLst>
          </p:nvPr>
        </p:nvGraphicFramePr>
        <p:xfrm>
          <a:off x="467544" y="1124744"/>
          <a:ext cx="820891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標題 3"/>
          <p:cNvSpPr>
            <a:spLocks noGrp="1"/>
          </p:cNvSpPr>
          <p:nvPr>
            <p:ph type="title"/>
          </p:nvPr>
        </p:nvSpPr>
        <p:spPr/>
        <p:txBody>
          <a:bodyPr/>
          <a:lstStyle/>
          <a:p>
            <a:r>
              <a:rPr lang="zh-TW" altLang="en-US" dirty="0" smtClean="0"/>
              <a:t>審查方式</a:t>
            </a:r>
            <a:endParaRPr lang="zh-TW" altLang="en-US" dirty="0"/>
          </a:p>
        </p:txBody>
      </p:sp>
      <p:sp>
        <p:nvSpPr>
          <p:cNvPr id="7" name="投影片編號版面配置區 6"/>
          <p:cNvSpPr>
            <a:spLocks noGrp="1"/>
          </p:cNvSpPr>
          <p:nvPr>
            <p:ph type="sldNum" sz="quarter" idx="12"/>
          </p:nvPr>
        </p:nvSpPr>
        <p:spPr/>
        <p:txBody>
          <a:bodyPr/>
          <a:lstStyle/>
          <a:p>
            <a:fld id="{6FA85263-B266-4893-AC2A-26387F8FA1B1}"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資料庫圖表 6"/>
          <p:cNvGraphicFramePr/>
          <p:nvPr>
            <p:extLst>
              <p:ext uri="{D42A27DB-BD31-4B8C-83A1-F6EECF244321}">
                <p14:modId xmlns:p14="http://schemas.microsoft.com/office/powerpoint/2010/main" val="2458313185"/>
              </p:ext>
            </p:extLst>
          </p:nvPr>
        </p:nvGraphicFramePr>
        <p:xfrm>
          <a:off x="1115616" y="1124744"/>
          <a:ext cx="669674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標題 5"/>
          <p:cNvSpPr>
            <a:spLocks noGrp="1"/>
          </p:cNvSpPr>
          <p:nvPr>
            <p:ph type="title"/>
          </p:nvPr>
        </p:nvSpPr>
        <p:spPr/>
        <p:txBody>
          <a:bodyPr/>
          <a:lstStyle/>
          <a:p>
            <a:r>
              <a:rPr lang="zh-TW" altLang="en-US" dirty="0" smtClean="0"/>
              <a:t>簡報大綱</a:t>
            </a:r>
            <a:endParaRPr lang="zh-TW" altLang="en-US" dirty="0"/>
          </a:p>
        </p:txBody>
      </p:sp>
      <p:sp>
        <p:nvSpPr>
          <p:cNvPr id="5" name="投影片編號版面配置區 4"/>
          <p:cNvSpPr>
            <a:spLocks noGrp="1"/>
          </p:cNvSpPr>
          <p:nvPr>
            <p:ph type="sldNum" sz="quarter" idx="12"/>
          </p:nvPr>
        </p:nvSpPr>
        <p:spPr/>
        <p:txBody>
          <a:bodyPr/>
          <a:lstStyle/>
          <a:p>
            <a:fld id="{62A279EB-AC04-4043-97C8-8D4ECA13C674}"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smtClean="0"/>
              <a:t>審查指標</a:t>
            </a:r>
            <a:endParaRPr lang="zh-TW" altLang="en-US" sz="3200" dirty="0"/>
          </a:p>
        </p:txBody>
      </p:sp>
      <p:sp>
        <p:nvSpPr>
          <p:cNvPr id="6" name="投影片編號版面配置區 5"/>
          <p:cNvSpPr>
            <a:spLocks noGrp="1"/>
          </p:cNvSpPr>
          <p:nvPr>
            <p:ph type="sldNum" sz="quarter" idx="12"/>
          </p:nvPr>
        </p:nvSpPr>
        <p:spPr/>
        <p:txBody>
          <a:bodyPr/>
          <a:lstStyle/>
          <a:p>
            <a:fld id="{62A279EB-AC04-4043-97C8-8D4ECA13C674}" type="slidenum">
              <a:rPr lang="zh-TW" altLang="en-US" smtClean="0"/>
              <a:pPr/>
              <a:t>20</a:t>
            </a:fld>
            <a:endParaRPr lang="zh-TW" altLang="en-US"/>
          </a:p>
        </p:txBody>
      </p:sp>
      <p:sp>
        <p:nvSpPr>
          <p:cNvPr id="4" name="矩形 3"/>
          <p:cNvSpPr/>
          <p:nvPr/>
        </p:nvSpPr>
        <p:spPr>
          <a:xfrm>
            <a:off x="1115616" y="1703115"/>
            <a:ext cx="7056784" cy="3888244"/>
          </a:xfrm>
          <a:prstGeom prst="rect">
            <a:avLst/>
          </a:prstGeom>
        </p:spPr>
        <p:txBody>
          <a:bodyPr wrap="square">
            <a:spAutoFit/>
          </a:bodyPr>
          <a:lstStyle/>
          <a:p>
            <a:pPr>
              <a:lnSpc>
                <a:spcPts val="3700"/>
              </a:lnSpc>
            </a:pPr>
            <a:r>
              <a:rPr lang="en-US" altLang="zh-TW" sz="2800" dirty="0">
                <a:latin typeface="微軟正黑體" panose="020B0604030504040204" pitchFamily="34" charset="-120"/>
                <a:ea typeface="微軟正黑體" panose="020B0604030504040204" pitchFamily="34" charset="-120"/>
              </a:rPr>
              <a:t>1</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 學校</a:t>
            </a:r>
            <a:r>
              <a:rPr lang="zh-TW" altLang="en-US" sz="2800" dirty="0">
                <a:latin typeface="微軟正黑體" panose="020B0604030504040204" pitchFamily="34" charset="-120"/>
                <a:ea typeface="微軟正黑體" panose="020B0604030504040204" pitchFamily="34" charset="-120"/>
              </a:rPr>
              <a:t>特色發展策略與所提報之特殊優秀人才之關連及助益，該策略以配合本部人才</a:t>
            </a:r>
            <a:r>
              <a:rPr lang="zh-TW" altLang="en-US" sz="2800" dirty="0" smtClean="0">
                <a:latin typeface="微軟正黑體" panose="020B0604030504040204" pitchFamily="34" charset="-120"/>
                <a:ea typeface="微軟正黑體" panose="020B0604030504040204" pitchFamily="34" charset="-120"/>
              </a:rPr>
              <a:t>培育相關</a:t>
            </a:r>
            <a:r>
              <a:rPr lang="zh-TW" altLang="en-US" sz="2800" dirty="0">
                <a:latin typeface="微軟正黑體" panose="020B0604030504040204" pitchFamily="34" charset="-120"/>
                <a:ea typeface="微軟正黑體" panose="020B0604030504040204" pitchFamily="34" charset="-120"/>
              </a:rPr>
              <a:t>政策者為優先。</a:t>
            </a:r>
          </a:p>
          <a:p>
            <a:pPr>
              <a:lnSpc>
                <a:spcPts val="3700"/>
              </a:lnSpc>
            </a:pPr>
            <a:r>
              <a:rPr lang="en-US" altLang="zh-TW" sz="2800" dirty="0">
                <a:latin typeface="微軟正黑體" panose="020B0604030504040204" pitchFamily="34" charset="-120"/>
                <a:ea typeface="微軟正黑體" panose="020B0604030504040204" pitchFamily="34" charset="-120"/>
              </a:rPr>
              <a:t>2</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 學校</a:t>
            </a:r>
            <a:r>
              <a:rPr lang="zh-TW" altLang="en-US" sz="2800" dirty="0">
                <a:latin typeface="微軟正黑體" panose="020B0604030504040204" pitchFamily="34" charset="-120"/>
                <a:ea typeface="微軟正黑體" panose="020B0604030504040204" pitchFamily="34" charset="-120"/>
              </a:rPr>
              <a:t>之彈性薪資制度建立之完整性。</a:t>
            </a:r>
          </a:p>
          <a:p>
            <a:pPr>
              <a:lnSpc>
                <a:spcPts val="3700"/>
              </a:lnSpc>
            </a:pPr>
            <a:r>
              <a:rPr lang="en-US" altLang="zh-TW" sz="2800" dirty="0">
                <a:latin typeface="微軟正黑體" panose="020B0604030504040204" pitchFamily="34" charset="-120"/>
                <a:ea typeface="微軟正黑體" panose="020B0604030504040204" pitchFamily="34" charset="-120"/>
              </a:rPr>
              <a:t>3</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 特殊</a:t>
            </a:r>
            <a:r>
              <a:rPr lang="zh-TW" altLang="en-US" sz="2800" dirty="0">
                <a:latin typeface="微軟正黑體" panose="020B0604030504040204" pitchFamily="34" charset="-120"/>
                <a:ea typeface="微軟正黑體" panose="020B0604030504040204" pitchFamily="34" charset="-120"/>
              </a:rPr>
              <a:t>優秀人才對學校特色發展之攬才及留才之審核標準及學校之配套措施。</a:t>
            </a:r>
          </a:p>
          <a:p>
            <a:pPr>
              <a:lnSpc>
                <a:spcPts val="3700"/>
              </a:lnSpc>
            </a:pPr>
            <a:r>
              <a:rPr lang="en-US" altLang="zh-TW" sz="2800" dirty="0">
                <a:latin typeface="微軟正黑體" panose="020B0604030504040204" pitchFamily="34" charset="-120"/>
                <a:ea typeface="微軟正黑體" panose="020B0604030504040204" pitchFamily="34" charset="-120"/>
              </a:rPr>
              <a:t>4</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 計畫</a:t>
            </a:r>
            <a:r>
              <a:rPr lang="zh-TW" altLang="en-US" sz="2800" dirty="0">
                <a:latin typeface="微軟正黑體" panose="020B0604030504040204" pitchFamily="34" charset="-120"/>
                <a:ea typeface="微軟正黑體" panose="020B0604030504040204" pitchFamily="34" charset="-120"/>
              </a:rPr>
              <a:t>預期之未來效益。</a:t>
            </a:r>
          </a:p>
          <a:p>
            <a:pPr>
              <a:lnSpc>
                <a:spcPts val="3700"/>
              </a:lnSpc>
            </a:pPr>
            <a:r>
              <a:rPr lang="en-US" altLang="zh-TW" sz="2800" dirty="0">
                <a:latin typeface="微軟正黑體" panose="020B0604030504040204" pitchFamily="34" charset="-120"/>
                <a:ea typeface="微軟正黑體" panose="020B0604030504040204" pitchFamily="34" charset="-120"/>
              </a:rPr>
              <a:t>5</a:t>
            </a:r>
            <a:r>
              <a:rPr lang="en-US"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 計畫</a:t>
            </a:r>
            <a:r>
              <a:rPr lang="zh-TW" altLang="en-US" sz="2800" dirty="0">
                <a:latin typeface="微軟正黑體" panose="020B0604030504040204" pitchFamily="34" charset="-120"/>
                <a:ea typeface="微軟正黑體" panose="020B0604030504040204" pitchFamily="34" charset="-120"/>
              </a:rPr>
              <a:t>建置之運作模式及永續機制之有效性。</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經費相關規定</a:t>
            </a:r>
            <a:r>
              <a:rPr lang="en-US" altLang="zh-TW" sz="4000" dirty="0" smtClean="0"/>
              <a:t>(1/2)</a:t>
            </a:r>
            <a:endParaRPr lang="zh-TW" altLang="en-US" sz="4000" dirty="0"/>
          </a:p>
        </p:txBody>
      </p:sp>
      <p:sp>
        <p:nvSpPr>
          <p:cNvPr id="7" name="內容版面配置區 6"/>
          <p:cNvSpPr>
            <a:spLocks noGrp="1"/>
          </p:cNvSpPr>
          <p:nvPr>
            <p:ph idx="1"/>
          </p:nvPr>
        </p:nvSpPr>
        <p:spPr>
          <a:xfrm>
            <a:off x="446856" y="1196752"/>
            <a:ext cx="8229600" cy="4968552"/>
          </a:xfrm>
        </p:spPr>
        <p:txBody>
          <a:bodyPr/>
          <a:lstStyle/>
          <a:p>
            <a:pPr>
              <a:lnSpc>
                <a:spcPts val="2500"/>
              </a:lnSpc>
              <a:spcAft>
                <a:spcPts val="1200"/>
              </a:spcAft>
            </a:pPr>
            <a:r>
              <a:rPr lang="zh-TW" altLang="en-US" sz="2800" dirty="0" smtClean="0"/>
              <a:t>經費</a:t>
            </a:r>
            <a:r>
              <a:rPr lang="zh-TW" altLang="en-US" sz="2800" dirty="0"/>
              <a:t>使用及補助原則：</a:t>
            </a:r>
          </a:p>
          <a:p>
            <a:pPr marL="0" indent="0">
              <a:lnSpc>
                <a:spcPts val="2500"/>
              </a:lnSpc>
              <a:spcAft>
                <a:spcPts val="1200"/>
              </a:spcAft>
              <a:buNone/>
            </a:pPr>
            <a:r>
              <a:rPr lang="en-US" altLang="zh-TW" sz="2400" dirty="0"/>
              <a:t>1</a:t>
            </a:r>
            <a:r>
              <a:rPr lang="en-US" altLang="zh-TW" sz="2400" dirty="0" smtClean="0"/>
              <a:t>.</a:t>
            </a:r>
            <a:r>
              <a:rPr lang="zh-TW" altLang="en-US" sz="2400" dirty="0" smtClean="0"/>
              <a:t>通過</a:t>
            </a:r>
            <a:r>
              <a:rPr lang="zh-TW" altLang="en-US" sz="2400" dirty="0"/>
              <a:t>本部審查之學校，</a:t>
            </a:r>
            <a:r>
              <a:rPr lang="zh-TW" altLang="en-US" sz="2400" b="1" dirty="0">
                <a:solidFill>
                  <a:srgbClr val="FF0000"/>
                </a:solidFill>
              </a:rPr>
              <a:t>每校每年得獲</a:t>
            </a:r>
            <a:r>
              <a:rPr lang="zh-TW" altLang="en-US" sz="2400" b="1" dirty="0" smtClean="0">
                <a:solidFill>
                  <a:srgbClr val="FF0000"/>
                </a:solidFill>
              </a:rPr>
              <a:t>補助新臺幣</a:t>
            </a:r>
            <a:r>
              <a:rPr lang="en-US" altLang="zh-TW" sz="2400" b="1" dirty="0" smtClean="0">
                <a:solidFill>
                  <a:srgbClr val="FF0000"/>
                </a:solidFill>
              </a:rPr>
              <a:t>100</a:t>
            </a:r>
            <a:r>
              <a:rPr lang="zh-TW" altLang="en-US" sz="2400" b="1" dirty="0" smtClean="0">
                <a:solidFill>
                  <a:srgbClr val="FF0000"/>
                </a:solidFill>
              </a:rPr>
              <a:t>萬元</a:t>
            </a:r>
            <a:r>
              <a:rPr lang="en-US" altLang="zh-TW" sz="2400" b="1" dirty="0" smtClean="0">
                <a:solidFill>
                  <a:srgbClr val="FF0000"/>
                </a:solidFill>
              </a:rPr>
              <a:t>-500</a:t>
            </a:r>
            <a:r>
              <a:rPr lang="zh-TW" altLang="en-US" sz="2400" b="1" dirty="0">
                <a:solidFill>
                  <a:srgbClr val="FF0000"/>
                </a:solidFill>
              </a:rPr>
              <a:t>萬元，核給期間為三年。</a:t>
            </a:r>
            <a:r>
              <a:rPr lang="zh-TW" altLang="en-US" sz="2400" dirty="0"/>
              <a:t>特殊優秀人才自獲補助日起，於申請學校任職期間應不低於補助之核給期間，於補助期間內有離職或不予聘任等情況，該項補助即按其在職期間比例繳回</a:t>
            </a:r>
            <a:r>
              <a:rPr lang="zh-TW" altLang="en-US" sz="2400" dirty="0" smtClean="0"/>
              <a:t>。</a:t>
            </a:r>
            <a:endParaRPr lang="en-US" altLang="zh-TW" sz="2400" dirty="0" smtClean="0"/>
          </a:p>
          <a:p>
            <a:pPr marL="0" indent="0">
              <a:lnSpc>
                <a:spcPts val="2500"/>
              </a:lnSpc>
              <a:spcAft>
                <a:spcPts val="1200"/>
              </a:spcAft>
              <a:buNone/>
            </a:pPr>
            <a:r>
              <a:rPr lang="en-US" altLang="zh-TW" sz="2400" dirty="0" smtClean="0"/>
              <a:t>2.</a:t>
            </a:r>
            <a:r>
              <a:rPr lang="zh-TW" altLang="en-US" sz="2400" b="1" dirty="0" smtClean="0"/>
              <a:t>本</a:t>
            </a:r>
            <a:r>
              <a:rPr lang="zh-TW" altLang="en-US" sz="2400" b="1" dirty="0"/>
              <a:t>案通過之學校，如往後年度獲本部邁向頂尖大學計畫或獎勵大學教學卓越計畫經費補助，本部僅補助當學期，改由學校以前揭計畫補助之經費，全額補助獲彈性薪資人員。</a:t>
            </a:r>
          </a:p>
          <a:p>
            <a:pPr marL="0" indent="0">
              <a:lnSpc>
                <a:spcPts val="2500"/>
              </a:lnSpc>
              <a:spcAft>
                <a:spcPts val="1200"/>
              </a:spcAft>
              <a:buNone/>
            </a:pPr>
            <a:r>
              <a:rPr lang="en-US" altLang="zh-TW" sz="2400" dirty="0"/>
              <a:t>3</a:t>
            </a:r>
            <a:r>
              <a:rPr lang="en-US" altLang="zh-TW" sz="2400" dirty="0" smtClean="0"/>
              <a:t>.</a:t>
            </a:r>
            <a:r>
              <a:rPr lang="zh-TW" altLang="en-US" sz="2400" dirty="0" smtClean="0"/>
              <a:t>本</a:t>
            </a:r>
            <a:r>
              <a:rPr lang="zh-TW" altLang="en-US" sz="2400" dirty="0"/>
              <a:t>經費專款專用於受補助頂尖人才除法定給與外之各項人事費支出，除需建立管考機制外，應專帳登錄，且不得移作他用，惟各校可自行依其行政作業分年給與。</a:t>
            </a:r>
          </a:p>
          <a:p>
            <a:pPr marL="0" indent="0">
              <a:lnSpc>
                <a:spcPts val="2500"/>
              </a:lnSpc>
              <a:spcAft>
                <a:spcPts val="1200"/>
              </a:spcAft>
              <a:buNone/>
            </a:pPr>
            <a:r>
              <a:rPr lang="en-US" altLang="zh-TW" sz="2400" dirty="0"/>
              <a:t>4</a:t>
            </a:r>
            <a:r>
              <a:rPr lang="en-US" altLang="zh-TW" sz="2400" dirty="0" smtClean="0"/>
              <a:t>.</a:t>
            </a:r>
            <a:r>
              <a:rPr lang="zh-TW" altLang="en-US" sz="2400" dirty="0" smtClean="0"/>
              <a:t>學校</a:t>
            </a:r>
            <a:r>
              <a:rPr lang="zh-TW" altLang="en-US" sz="2400" dirty="0"/>
              <a:t>應依會計法、審計法、所得稅法及會計制度等相關規定辦理各項財務及所得稅、其他稅賦扣繳之事宜。</a:t>
            </a:r>
          </a:p>
        </p:txBody>
      </p:sp>
      <p:sp>
        <p:nvSpPr>
          <p:cNvPr id="4" name="投影片編號版面配置區 3"/>
          <p:cNvSpPr>
            <a:spLocks noGrp="1"/>
          </p:cNvSpPr>
          <p:nvPr>
            <p:ph type="sldNum" sz="quarter" idx="12"/>
          </p:nvPr>
        </p:nvSpPr>
        <p:spPr/>
        <p:txBody>
          <a:bodyPr/>
          <a:lstStyle/>
          <a:p>
            <a:fld id="{6FA85263-B266-4893-AC2A-26387F8FA1B1}" type="slidenum">
              <a:rPr lang="zh-TW" altLang="en-US" smtClean="0"/>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經費相關規定</a:t>
            </a:r>
            <a:r>
              <a:rPr lang="en-US" altLang="zh-TW" sz="4000" dirty="0" smtClean="0"/>
              <a:t>(</a:t>
            </a:r>
            <a:r>
              <a:rPr lang="en-US" altLang="zh-TW" sz="4000" dirty="0"/>
              <a:t>2</a:t>
            </a:r>
            <a:r>
              <a:rPr lang="en-US" altLang="zh-TW" sz="4000" dirty="0" smtClean="0"/>
              <a:t>/2)</a:t>
            </a:r>
            <a:endParaRPr lang="zh-TW" altLang="en-US" sz="4000" dirty="0"/>
          </a:p>
        </p:txBody>
      </p:sp>
      <p:sp>
        <p:nvSpPr>
          <p:cNvPr id="7" name="內容版面配置區 6"/>
          <p:cNvSpPr>
            <a:spLocks noGrp="1"/>
          </p:cNvSpPr>
          <p:nvPr>
            <p:ph idx="1"/>
          </p:nvPr>
        </p:nvSpPr>
        <p:spPr>
          <a:xfrm>
            <a:off x="446856" y="1196752"/>
            <a:ext cx="8229600" cy="4968552"/>
          </a:xfrm>
        </p:spPr>
        <p:txBody>
          <a:bodyPr/>
          <a:lstStyle/>
          <a:p>
            <a:pPr lvl="0"/>
            <a:r>
              <a:rPr lang="zh-TW" altLang="zh-TW" sz="2800" dirty="0"/>
              <a:t>經費執行期間及請撥方式：</a:t>
            </a:r>
            <a:r>
              <a:rPr lang="zh-TW" altLang="zh-TW" sz="2800" b="1" dirty="0"/>
              <a:t>年度經費執行期間為每年八月三十一日起至次年八月三十日止，共十二個月</a:t>
            </a:r>
            <a:r>
              <a:rPr lang="zh-TW" altLang="zh-TW" sz="2800" dirty="0"/>
              <a:t>，應於核定日起三十日內，檢具正式領據、依本部審查意見修正完畢之計畫書及經費明細表送本部或專案辦公室辦理撥款</a:t>
            </a:r>
            <a:r>
              <a:rPr lang="zh-TW" altLang="zh-TW" sz="2800" dirty="0" smtClean="0"/>
              <a:t>。</a:t>
            </a:r>
            <a:endParaRPr lang="en-US" altLang="zh-TW" sz="2800" dirty="0" smtClean="0"/>
          </a:p>
          <a:p>
            <a:pPr lvl="0"/>
            <a:endParaRPr lang="zh-TW" altLang="zh-TW" sz="2800" dirty="0"/>
          </a:p>
          <a:p>
            <a:r>
              <a:rPr lang="zh-TW" altLang="zh-TW" sz="2800" dirty="0"/>
              <a:t>經費核結方式：</a:t>
            </a:r>
            <a:r>
              <a:rPr lang="zh-TW" altLang="zh-TW" sz="2800" b="1" dirty="0"/>
              <a:t>學校應於年度經費執行完畢後一個月內，備齊經費收支結算表，送本部或專案辦公室辦理結案。</a:t>
            </a:r>
            <a:r>
              <a:rPr lang="zh-TW" altLang="zh-TW" sz="2800" dirty="0"/>
              <a:t>經費請撥、支用及核銷結報，</a:t>
            </a:r>
            <a:r>
              <a:rPr lang="zh-TW" altLang="zh-TW" sz="2800" b="1" dirty="0"/>
              <a:t>依本部補助及委辦經費核撥結報作業要點之規定辦理。</a:t>
            </a:r>
            <a:endParaRPr lang="zh-TW" altLang="en-US" sz="2400" b="1" dirty="0"/>
          </a:p>
        </p:txBody>
      </p:sp>
      <p:sp>
        <p:nvSpPr>
          <p:cNvPr id="4" name="投影片編號版面配置區 3"/>
          <p:cNvSpPr>
            <a:spLocks noGrp="1"/>
          </p:cNvSpPr>
          <p:nvPr>
            <p:ph type="sldNum" sz="quarter" idx="12"/>
          </p:nvPr>
        </p:nvSpPr>
        <p:spPr/>
        <p:txBody>
          <a:bodyPr/>
          <a:lstStyle/>
          <a:p>
            <a:fld id="{6FA85263-B266-4893-AC2A-26387F8FA1B1}" type="slidenum">
              <a:rPr lang="zh-TW" altLang="en-US" smtClean="0"/>
              <a:pPr/>
              <a:t>22</a:t>
            </a:fld>
            <a:endParaRPr lang="zh-TW" altLang="en-US"/>
          </a:p>
        </p:txBody>
      </p:sp>
    </p:spTree>
    <p:extLst>
      <p:ext uri="{BB962C8B-B14F-4D97-AF65-F5344CB8AC3E}">
        <p14:creationId xmlns:p14="http://schemas.microsoft.com/office/powerpoint/2010/main" val="3924765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成效考核</a:t>
            </a:r>
            <a:endParaRPr lang="zh-TW" altLang="en-US" dirty="0"/>
          </a:p>
        </p:txBody>
      </p:sp>
      <p:sp>
        <p:nvSpPr>
          <p:cNvPr id="7" name="內容版面配置區 6"/>
          <p:cNvSpPr>
            <a:spLocks noGrp="1"/>
          </p:cNvSpPr>
          <p:nvPr>
            <p:ph idx="1"/>
          </p:nvPr>
        </p:nvSpPr>
        <p:spPr/>
        <p:txBody>
          <a:bodyPr/>
          <a:lstStyle/>
          <a:p>
            <a:pPr lvl="0"/>
            <a:r>
              <a:rPr lang="zh-TW" altLang="zh-TW" sz="2800" dirty="0"/>
              <a:t>申請機構應於</a:t>
            </a:r>
            <a:r>
              <a:rPr lang="zh-TW" altLang="zh-TW" sz="2800" b="1" dirty="0"/>
              <a:t>每年七月底前</a:t>
            </a:r>
            <a:r>
              <a:rPr lang="zh-TW" altLang="zh-TW" sz="2800" b="1" dirty="0">
                <a:solidFill>
                  <a:srgbClr val="FF0000"/>
                </a:solidFill>
              </a:rPr>
              <a:t>備函檢附紙本及光碟片一式二份</a:t>
            </a:r>
            <a:r>
              <a:rPr lang="zh-TW" altLang="zh-TW" sz="2800" dirty="0"/>
              <a:t>向本部繳交執行績效報告</a:t>
            </a:r>
            <a:r>
              <a:rPr lang="zh-TW" altLang="zh-TW" sz="2800" dirty="0" smtClean="0"/>
              <a:t>。</a:t>
            </a:r>
            <a:endParaRPr lang="en-US" altLang="zh-TW" sz="2800" dirty="0" smtClean="0"/>
          </a:p>
          <a:p>
            <a:pPr lvl="0"/>
            <a:endParaRPr lang="zh-TW" altLang="zh-TW" sz="2800" dirty="0"/>
          </a:p>
          <a:p>
            <a:r>
              <a:rPr lang="zh-TW" altLang="zh-TW" sz="2800" dirty="0"/>
              <a:t>執行績效報告由本部進行考評，</a:t>
            </a:r>
            <a:r>
              <a:rPr lang="zh-TW" altLang="zh-TW" sz="2800" b="1" dirty="0"/>
              <a:t>考評結果作為下年度是否續予補助之依據。</a:t>
            </a:r>
            <a:endParaRPr lang="zh-TW" altLang="en-US" sz="2800" b="1" dirty="0"/>
          </a:p>
        </p:txBody>
      </p:sp>
      <p:sp>
        <p:nvSpPr>
          <p:cNvPr id="4" name="投影片編號版面配置區 3"/>
          <p:cNvSpPr>
            <a:spLocks noGrp="1"/>
          </p:cNvSpPr>
          <p:nvPr>
            <p:ph type="sldNum" sz="quarter" idx="12"/>
          </p:nvPr>
        </p:nvSpPr>
        <p:spPr/>
        <p:txBody>
          <a:bodyPr/>
          <a:lstStyle/>
          <a:p>
            <a:fld id="{62A279EB-AC04-4043-97C8-8D4ECA13C674}" type="slidenum">
              <a:rPr lang="zh-TW" altLang="en-US" smtClean="0"/>
              <a:pPr/>
              <a:t>23</a:t>
            </a:fld>
            <a:endParaRPr lang="zh-TW" altLang="en-US"/>
          </a:p>
        </p:txBody>
      </p:sp>
    </p:spTree>
    <p:extLst>
      <p:ext uri="{BB962C8B-B14F-4D97-AF65-F5344CB8AC3E}">
        <p14:creationId xmlns:p14="http://schemas.microsoft.com/office/powerpoint/2010/main" val="23816459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其他注意事項</a:t>
            </a:r>
            <a:endParaRPr lang="zh-TW" altLang="en-US" dirty="0"/>
          </a:p>
        </p:txBody>
      </p:sp>
      <p:sp>
        <p:nvSpPr>
          <p:cNvPr id="7" name="內容版面配置區 6"/>
          <p:cNvSpPr>
            <a:spLocks noGrp="1"/>
          </p:cNvSpPr>
          <p:nvPr>
            <p:ph idx="1"/>
          </p:nvPr>
        </p:nvSpPr>
        <p:spPr>
          <a:xfrm>
            <a:off x="457200" y="1340768"/>
            <a:ext cx="8229600" cy="4896544"/>
          </a:xfrm>
        </p:spPr>
        <p:txBody>
          <a:bodyPr/>
          <a:lstStyle/>
          <a:p>
            <a:r>
              <a:rPr lang="zh-TW" altLang="en-US" sz="2500" dirty="0" smtClean="0"/>
              <a:t>本要點補助之特殊優秀人才，其遴聘及升等程序應依大學法、專科學校法及教育人員任用條例等相關規定辦理。</a:t>
            </a:r>
            <a:endParaRPr lang="en-US" altLang="zh-TW" sz="2500" dirty="0" smtClean="0"/>
          </a:p>
          <a:p>
            <a:endParaRPr lang="zh-TW" altLang="en-US" sz="2500" dirty="0" smtClean="0"/>
          </a:p>
          <a:p>
            <a:r>
              <a:rPr lang="zh-TW" altLang="en-US" sz="2500" dirty="0" smtClean="0"/>
              <a:t>受補助學校有下列情事之一者，本部得停止或扣減原核定之補助，並停止其依本要點申請補助之權利：</a:t>
            </a:r>
          </a:p>
          <a:p>
            <a:pPr marL="361950" indent="-361950">
              <a:buNone/>
            </a:pPr>
            <a:r>
              <a:rPr lang="zh-TW" altLang="en-US" sz="2500" dirty="0" smtClean="0"/>
              <a:t>    </a:t>
            </a:r>
            <a:r>
              <a:rPr lang="en-US" altLang="zh-TW" sz="2500" dirty="0" smtClean="0"/>
              <a:t>1.</a:t>
            </a:r>
            <a:r>
              <a:rPr lang="zh-TW" altLang="en-US" sz="2500" dirty="0" smtClean="0"/>
              <a:t> 偽造文書或以不實資料申請本補助經費。</a:t>
            </a:r>
          </a:p>
          <a:p>
            <a:pPr marL="0" indent="0">
              <a:buNone/>
            </a:pPr>
            <a:r>
              <a:rPr lang="zh-TW" altLang="en-US" sz="2500" dirty="0" smtClean="0"/>
              <a:t>    </a:t>
            </a:r>
            <a:r>
              <a:rPr lang="en-US" altLang="zh-TW" sz="2500" dirty="0" smtClean="0"/>
              <a:t>2.</a:t>
            </a:r>
            <a:r>
              <a:rPr lang="zh-TW" altLang="en-US" sz="2500" dirty="0" smtClean="0"/>
              <a:t> 未撥付補助款項予通過審議之特殊優秀人才。</a:t>
            </a:r>
          </a:p>
          <a:p>
            <a:pPr marL="0" indent="0">
              <a:buNone/>
            </a:pPr>
            <a:r>
              <a:rPr lang="zh-TW" altLang="en-US" sz="2500" dirty="0" smtClean="0"/>
              <a:t>    </a:t>
            </a:r>
            <a:r>
              <a:rPr lang="en-US" altLang="zh-TW" sz="2500" dirty="0" smtClean="0"/>
              <a:t>3.</a:t>
            </a:r>
            <a:r>
              <a:rPr lang="zh-TW" altLang="en-US" sz="2500" dirty="0" smtClean="0"/>
              <a:t> 未依本要點辦理會計核銷作業或計畫書變更作業，經 </a:t>
            </a:r>
            <a:endParaRPr lang="en-US" altLang="zh-TW" sz="2500" dirty="0" smtClean="0"/>
          </a:p>
          <a:p>
            <a:pPr marL="0" indent="0">
              <a:buNone/>
            </a:pPr>
            <a:r>
              <a:rPr lang="zh-TW" altLang="en-US" sz="2500" dirty="0"/>
              <a:t> </a:t>
            </a:r>
            <a:r>
              <a:rPr lang="zh-TW" altLang="en-US" sz="2500" dirty="0" smtClean="0"/>
              <a:t>   限期要求改善，屆期仍未改善。</a:t>
            </a:r>
          </a:p>
          <a:p>
            <a:pPr marL="0" indent="0">
              <a:buNone/>
            </a:pPr>
            <a:r>
              <a:rPr lang="zh-TW" altLang="en-US" sz="2500" dirty="0" smtClean="0"/>
              <a:t>    </a:t>
            </a:r>
            <a:r>
              <a:rPr lang="en-US" altLang="zh-TW" sz="2500" dirty="0" smtClean="0"/>
              <a:t>4.</a:t>
            </a:r>
            <a:r>
              <a:rPr lang="zh-TW" altLang="en-US" sz="2500" dirty="0" smtClean="0"/>
              <a:t> 學校配合款未依原計畫預算支出或提供。</a:t>
            </a:r>
          </a:p>
          <a:p>
            <a:pPr marL="0" indent="0">
              <a:buNone/>
            </a:pPr>
            <a:r>
              <a:rPr lang="zh-TW" altLang="en-US" sz="2500" dirty="0" smtClean="0"/>
              <a:t>    </a:t>
            </a:r>
            <a:r>
              <a:rPr lang="en-US" altLang="zh-TW" sz="2500" dirty="0" smtClean="0"/>
              <a:t>5.</a:t>
            </a:r>
            <a:r>
              <a:rPr lang="zh-TW" altLang="en-US" sz="2500" dirty="0" smtClean="0"/>
              <a:t> 其他未依規定使用本要點補助款之情事。</a:t>
            </a:r>
            <a:endParaRPr lang="zh-TW" altLang="en-US" sz="2500" dirty="0"/>
          </a:p>
        </p:txBody>
      </p:sp>
      <p:sp>
        <p:nvSpPr>
          <p:cNvPr id="4" name="投影片編號版面配置區 3"/>
          <p:cNvSpPr>
            <a:spLocks noGrp="1"/>
          </p:cNvSpPr>
          <p:nvPr>
            <p:ph type="sldNum" sz="quarter" idx="12"/>
          </p:nvPr>
        </p:nvSpPr>
        <p:spPr/>
        <p:txBody>
          <a:bodyPr/>
          <a:lstStyle/>
          <a:p>
            <a:fld id="{62A279EB-AC04-4043-97C8-8D4ECA13C674}" type="slidenum">
              <a:rPr lang="zh-TW" altLang="en-US" smtClean="0"/>
              <a:pPr/>
              <a:t>24</a:t>
            </a:fld>
            <a:endParaRPr lang="zh-TW"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smtClean="0"/>
              <a:t>聯絡方式</a:t>
            </a:r>
            <a:endParaRPr lang="zh-TW" altLang="en-US" dirty="0"/>
          </a:p>
        </p:txBody>
      </p:sp>
      <p:sp>
        <p:nvSpPr>
          <p:cNvPr id="8" name="內容版面配置區 7"/>
          <p:cNvSpPr>
            <a:spLocks noGrp="1"/>
          </p:cNvSpPr>
          <p:nvPr>
            <p:ph idx="1"/>
          </p:nvPr>
        </p:nvSpPr>
        <p:spPr>
          <a:xfrm>
            <a:off x="457200" y="1412776"/>
            <a:ext cx="8229600" cy="4525963"/>
          </a:xfrm>
        </p:spPr>
        <p:txBody>
          <a:bodyPr/>
          <a:lstStyle/>
          <a:p>
            <a:r>
              <a:rPr lang="zh-TW" altLang="en-US" b="1" dirty="0" smtClean="0"/>
              <a:t>大學校院專案辦公室：</a:t>
            </a:r>
          </a:p>
          <a:p>
            <a:pPr lvl="1"/>
            <a:r>
              <a:rPr lang="en-US" altLang="zh-TW" sz="2000" dirty="0">
                <a:hlinkClick r:id="rId3"/>
              </a:rPr>
              <a:t>http://</a:t>
            </a:r>
            <a:r>
              <a:rPr lang="en-US" altLang="zh-TW" sz="2000" dirty="0" smtClean="0">
                <a:hlinkClick r:id="rId3"/>
              </a:rPr>
              <a:t>green.nccu.edu.tw/green/index.php/flexwage/home</a:t>
            </a:r>
            <a:endParaRPr lang="en-US" altLang="zh-TW" sz="2000" dirty="0" smtClean="0"/>
          </a:p>
          <a:p>
            <a:pPr lvl="1"/>
            <a:r>
              <a:rPr lang="zh-TW" altLang="en-US" sz="2000" dirty="0" smtClean="0"/>
              <a:t>聯絡電話：</a:t>
            </a:r>
            <a:r>
              <a:rPr lang="en-US" altLang="zh-TW" sz="2000" dirty="0" smtClean="0"/>
              <a:t>02-29378532</a:t>
            </a:r>
            <a:r>
              <a:rPr lang="zh-TW" altLang="en-US" sz="2000" dirty="0" smtClean="0"/>
              <a:t>、</a:t>
            </a:r>
            <a:r>
              <a:rPr lang="en-US" altLang="zh-TW" sz="2000" dirty="0" smtClean="0"/>
              <a:t>02-29378545</a:t>
            </a:r>
          </a:p>
          <a:p>
            <a:pPr lvl="1"/>
            <a:r>
              <a:rPr lang="en-US" altLang="zh-TW" sz="2000" dirty="0" smtClean="0"/>
              <a:t>Email</a:t>
            </a:r>
            <a:r>
              <a:rPr lang="zh-TW" altLang="en-US" sz="2000" dirty="0" smtClean="0"/>
              <a:t>：</a:t>
            </a:r>
            <a:r>
              <a:rPr lang="en-US" altLang="zh-TW" sz="2000" dirty="0" smtClean="0"/>
              <a:t>flexwage@nccu.edu.tw</a:t>
            </a:r>
          </a:p>
          <a:p>
            <a:pPr lvl="1"/>
            <a:r>
              <a:rPr lang="zh-TW" altLang="en-US" sz="2000" dirty="0" smtClean="0"/>
              <a:t>聯絡人：翁儷</a:t>
            </a:r>
            <a:r>
              <a:rPr lang="zh-TW" altLang="en-US" sz="2000" dirty="0"/>
              <a:t>珊</a:t>
            </a:r>
            <a:r>
              <a:rPr lang="zh-TW" altLang="en-US" sz="2000" dirty="0" smtClean="0"/>
              <a:t>、郭婉萍</a:t>
            </a:r>
            <a:endParaRPr lang="en-US" altLang="zh-TW" sz="2000" dirty="0"/>
          </a:p>
          <a:p>
            <a:r>
              <a:rPr lang="zh-TW" altLang="en-US" b="1" dirty="0"/>
              <a:t>技專校院專案辦公室</a:t>
            </a:r>
          </a:p>
          <a:p>
            <a:pPr lvl="1"/>
            <a:r>
              <a:rPr lang="en-US" altLang="zh-TW" sz="2000" dirty="0"/>
              <a:t>http://cec.ntust.edu.tw/flexwage/</a:t>
            </a:r>
          </a:p>
          <a:p>
            <a:pPr lvl="1"/>
            <a:r>
              <a:rPr lang="zh-TW" altLang="en-US" sz="2000" dirty="0"/>
              <a:t>聯絡電話：</a:t>
            </a:r>
            <a:r>
              <a:rPr lang="en-US" altLang="zh-TW" sz="2000" dirty="0" smtClean="0"/>
              <a:t>02-27303603</a:t>
            </a:r>
            <a:endParaRPr lang="en-US" altLang="zh-TW" sz="2000" dirty="0"/>
          </a:p>
          <a:p>
            <a:pPr lvl="1"/>
            <a:r>
              <a:rPr lang="en-US" altLang="zh-TW" sz="2000" dirty="0"/>
              <a:t>Email</a:t>
            </a:r>
            <a:r>
              <a:rPr lang="zh-TW" altLang="en-US" sz="2000" dirty="0" smtClean="0"/>
              <a:t>：</a:t>
            </a:r>
            <a:r>
              <a:rPr lang="en-US" altLang="zh-TW" sz="2000" dirty="0" smtClean="0"/>
              <a:t>slada27@mail.ntust.edu.tw</a:t>
            </a:r>
            <a:endParaRPr lang="en-US" altLang="zh-TW" sz="2000" dirty="0"/>
          </a:p>
          <a:p>
            <a:pPr lvl="1"/>
            <a:r>
              <a:rPr lang="zh-TW" altLang="en-US" sz="2000" dirty="0" smtClean="0"/>
              <a:t>聯絡人：謝京容</a:t>
            </a:r>
            <a:endParaRPr lang="en-US" altLang="zh-TW" sz="2000" dirty="0" smtClean="0"/>
          </a:p>
        </p:txBody>
      </p:sp>
      <p:sp>
        <p:nvSpPr>
          <p:cNvPr id="4" name="投影片編號版面配置區 3"/>
          <p:cNvSpPr>
            <a:spLocks noGrp="1"/>
          </p:cNvSpPr>
          <p:nvPr>
            <p:ph type="sldNum" sz="quarter" idx="12"/>
          </p:nvPr>
        </p:nvSpPr>
        <p:spPr/>
        <p:txBody>
          <a:bodyPr/>
          <a:lstStyle/>
          <a:p>
            <a:fld id="{62A279EB-AC04-4043-97C8-8D4ECA13C674}" type="slidenum">
              <a:rPr lang="zh-TW" altLang="en-US" smtClean="0"/>
              <a:pPr/>
              <a:t>25</a:t>
            </a:fld>
            <a:endParaRPr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539552" y="4479255"/>
            <a:ext cx="7772400" cy="1470025"/>
          </a:xfrm>
        </p:spPr>
        <p:txBody>
          <a:bodyPr>
            <a:normAutofit/>
          </a:bodyPr>
          <a:lstStyle/>
          <a:p>
            <a:r>
              <a:rPr lang="zh-TW" altLang="en-US" sz="6600" b="1" dirty="0" smtClean="0"/>
              <a:t>簡報結束 謝謝聆聽</a:t>
            </a:r>
            <a:endParaRPr lang="zh-TW" altLang="en-US" sz="6600" b="1" dirty="0"/>
          </a:p>
        </p:txBody>
      </p:sp>
      <p:sp>
        <p:nvSpPr>
          <p:cNvPr id="2" name="副標題 1"/>
          <p:cNvSpPr>
            <a:spLocks noGrp="1"/>
          </p:cNvSpPr>
          <p:nvPr>
            <p:ph type="subTitle" idx="1"/>
          </p:nvPr>
        </p:nvSpPr>
        <p:spPr>
          <a:xfrm>
            <a:off x="4139952" y="2204864"/>
            <a:ext cx="4024536" cy="1343000"/>
          </a:xfrm>
        </p:spPr>
        <p:txBody>
          <a:bodyPr>
            <a:normAutofit/>
          </a:bodyPr>
          <a:lstStyle/>
          <a:p>
            <a:r>
              <a:rPr lang="en-US" altLang="zh-TW" sz="7200" dirty="0" smtClean="0">
                <a:solidFill>
                  <a:schemeClr val="accent3">
                    <a:lumMod val="60000"/>
                    <a:lumOff val="40000"/>
                  </a:schemeClr>
                </a:solidFill>
                <a:latin typeface="Comic Sans MS" pitchFamily="66" charset="0"/>
              </a:rPr>
              <a:t>Q&amp;A</a:t>
            </a:r>
            <a:r>
              <a:rPr lang="zh-TW" altLang="en-US" sz="7200" dirty="0" smtClean="0">
                <a:solidFill>
                  <a:schemeClr val="accent3">
                    <a:lumMod val="60000"/>
                    <a:lumOff val="40000"/>
                  </a:schemeClr>
                </a:solidFill>
                <a:latin typeface="Comic Sans MS" pitchFamily="66" charset="0"/>
              </a:rPr>
              <a:t> </a:t>
            </a:r>
            <a:r>
              <a:rPr lang="zh-TW" altLang="en-US" sz="4000" b="1" dirty="0" smtClean="0">
                <a:solidFill>
                  <a:schemeClr val="accent3">
                    <a:lumMod val="60000"/>
                    <a:lumOff val="40000"/>
                  </a:schemeClr>
                </a:solidFill>
              </a:rPr>
              <a:t>時間</a:t>
            </a:r>
            <a:endParaRPr lang="zh-TW" altLang="en-US" sz="4000" b="1" dirty="0">
              <a:solidFill>
                <a:schemeClr val="accent3">
                  <a:lumMod val="60000"/>
                  <a:lumOff val="40000"/>
                </a:schemeClr>
              </a:solidFill>
            </a:endParaRPr>
          </a:p>
        </p:txBody>
      </p:sp>
      <p:sp>
        <p:nvSpPr>
          <p:cNvPr id="4" name="副標題 1"/>
          <p:cNvSpPr txBox="1">
            <a:spLocks/>
          </p:cNvSpPr>
          <p:nvPr/>
        </p:nvSpPr>
        <p:spPr bwMode="auto">
          <a:xfrm>
            <a:off x="1259632" y="620688"/>
            <a:ext cx="4024536" cy="13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altLang="zh-TW" sz="72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微軟正黑體" pitchFamily="34" charset="-120"/>
                <a:cs typeface="+mn-cs"/>
              </a:rPr>
              <a:t>Q&amp;A</a:t>
            </a:r>
            <a:r>
              <a:rPr kumimoji="0" lang="zh-TW" altLang="en-US" sz="72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微軟正黑體" pitchFamily="34" charset="-120"/>
                <a:cs typeface="+mn-cs"/>
              </a:rPr>
              <a:t> </a:t>
            </a:r>
            <a:r>
              <a:rPr kumimoji="0" lang="zh-TW" altLang="en-US"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rPr>
              <a:t>時間</a:t>
            </a:r>
            <a:endParaRPr kumimoji="0" lang="zh-TW"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t>計畫目標</a:t>
            </a:r>
            <a:endParaRPr lang="zh-TW" altLang="en-US" dirty="0"/>
          </a:p>
        </p:txBody>
      </p:sp>
      <p:sp>
        <p:nvSpPr>
          <p:cNvPr id="7" name="內容版面配置區 6"/>
          <p:cNvSpPr>
            <a:spLocks noGrp="1"/>
          </p:cNvSpPr>
          <p:nvPr>
            <p:ph idx="1"/>
          </p:nvPr>
        </p:nvSpPr>
        <p:spPr/>
        <p:txBody>
          <a:bodyPr/>
          <a:lstStyle/>
          <a:p>
            <a:r>
              <a:rPr lang="zh-TW" altLang="en-US" sz="2400" dirty="0" smtClean="0"/>
              <a:t>教育部為提昇我國學術績效達</a:t>
            </a:r>
            <a:r>
              <a:rPr lang="zh-TW" altLang="en-US" sz="2400" u="sng" dirty="0" smtClean="0"/>
              <a:t>國家競爭水準</a:t>
            </a:r>
            <a:r>
              <a:rPr lang="zh-TW" altLang="en-US" sz="2400" dirty="0" smtClean="0"/>
              <a:t>，與</a:t>
            </a:r>
            <a:r>
              <a:rPr lang="zh-TW" altLang="en-US" sz="2400" dirty="0" smtClean="0">
                <a:solidFill>
                  <a:srgbClr val="FF0000"/>
                </a:solidFill>
              </a:rPr>
              <a:t>引進國際高等教育人才</a:t>
            </a:r>
            <a:r>
              <a:rPr lang="zh-TW" altLang="en-US" sz="2400" dirty="0" smtClean="0"/>
              <a:t>及</a:t>
            </a:r>
            <a:r>
              <a:rPr lang="zh-TW" altLang="en-US" sz="2400" dirty="0" smtClean="0">
                <a:solidFill>
                  <a:srgbClr val="FF0000"/>
                </a:solidFill>
              </a:rPr>
              <a:t>培育優質人才</a:t>
            </a:r>
            <a:r>
              <a:rPr lang="zh-TW" altLang="en-US" sz="2400" dirty="0" smtClean="0"/>
              <a:t>，以提升大學經營視野，獎勵大學教學卓越等措施之目標，特制訂「延攬及留住大專校院特殊優秀人才實施彈性薪資方案」，期藉由實施大專校院教研人員及經營管理人才之</a:t>
            </a:r>
            <a:r>
              <a:rPr lang="zh-TW" altLang="en-US" sz="3600" b="1" dirty="0" smtClean="0">
                <a:solidFill>
                  <a:srgbClr val="FF0000"/>
                </a:solidFill>
              </a:rPr>
              <a:t>彈性薪資</a:t>
            </a:r>
            <a:r>
              <a:rPr lang="zh-TW" altLang="en-US" sz="2400" dirty="0" smtClean="0"/>
              <a:t>，使大專校院教研人員及經營管理人才的</a:t>
            </a:r>
            <a:r>
              <a:rPr lang="zh-TW" altLang="en-US" sz="2400" b="1" dirty="0" smtClean="0">
                <a:effectLst>
                  <a:outerShdw blurRad="38100" dist="38100" dir="2700000" algn="tl">
                    <a:srgbClr val="000000">
                      <a:alpha val="43137"/>
                    </a:srgbClr>
                  </a:outerShdw>
                </a:effectLst>
              </a:rPr>
              <a:t>實質薪資差別化</a:t>
            </a:r>
            <a:r>
              <a:rPr lang="zh-TW" altLang="en-US" sz="2400" dirty="0" smtClean="0"/>
              <a:t>，能具延攬及留住頂尖教學、研究之特殊優秀教研人員與高等教育經營管理人才之薪資給與條件。</a:t>
            </a:r>
          </a:p>
          <a:p>
            <a:endParaRPr lang="zh-TW" altLang="en-US" sz="2400" dirty="0"/>
          </a:p>
        </p:txBody>
      </p:sp>
      <p:sp>
        <p:nvSpPr>
          <p:cNvPr id="4" name="投影片編號版面配置區 3"/>
          <p:cNvSpPr>
            <a:spLocks noGrp="1"/>
          </p:cNvSpPr>
          <p:nvPr>
            <p:ph type="sldNum" sz="quarter" idx="12"/>
          </p:nvPr>
        </p:nvSpPr>
        <p:spPr/>
        <p:txBody>
          <a:bodyPr/>
          <a:lstStyle/>
          <a:p>
            <a:fld id="{62A279EB-AC04-4043-97C8-8D4ECA13C674}"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915816" y="980728"/>
            <a:ext cx="3013075" cy="2030412"/>
            <a:chOff x="7440" y="5530"/>
            <a:chExt cx="2390" cy="2021"/>
          </a:xfrm>
        </p:grpSpPr>
        <p:sp>
          <p:nvSpPr>
            <p:cNvPr id="18" name="Oval 6"/>
            <p:cNvSpPr>
              <a:spLocks noChangeArrowheads="1"/>
            </p:cNvSpPr>
            <p:nvPr/>
          </p:nvSpPr>
          <p:spPr bwMode="auto">
            <a:xfrm>
              <a:off x="7440" y="5530"/>
              <a:ext cx="2390" cy="1700"/>
            </a:xfrm>
            <a:prstGeom prst="ellipse">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a:lstStyle/>
            <a:p>
              <a:pPr fontAlgn="auto">
                <a:spcBef>
                  <a:spcPts val="0"/>
                </a:spcBef>
                <a:spcAft>
                  <a:spcPts val="0"/>
                </a:spcAft>
                <a:defRPr/>
              </a:pPr>
              <a:endParaRPr kumimoji="0" lang="zh-TW" altLang="en-US" sz="2400">
                <a:latin typeface="微軟正黑體" pitchFamily="34" charset="-120"/>
                <a:ea typeface="微軟正黑體" pitchFamily="34" charset="-120"/>
              </a:endParaRPr>
            </a:p>
          </p:txBody>
        </p:sp>
        <p:sp>
          <p:nvSpPr>
            <p:cNvPr id="19" name="Text Box 7"/>
            <p:cNvSpPr txBox="1">
              <a:spLocks noChangeArrowheads="1"/>
            </p:cNvSpPr>
            <p:nvPr/>
          </p:nvSpPr>
          <p:spPr bwMode="auto">
            <a:xfrm>
              <a:off x="7650" y="5616"/>
              <a:ext cx="2030" cy="1935"/>
            </a:xfrm>
            <a:prstGeom prst="rect">
              <a:avLst/>
            </a:prstGeom>
            <a:noFill/>
            <a:ln w="9525">
              <a:noFill/>
              <a:miter lim="800000"/>
              <a:headEnd/>
              <a:tailEnd/>
            </a:ln>
          </p:spPr>
          <p:txBody>
            <a:bodyPr/>
            <a:lstStyle/>
            <a:p>
              <a:pPr algn="ctr"/>
              <a:r>
                <a:rPr lang="zh-TW" altLang="en-US" sz="2400" b="1" dirty="0">
                  <a:solidFill>
                    <a:srgbClr val="FFFFFF"/>
                  </a:solidFill>
                  <a:latin typeface="微軟正黑體" pitchFamily="34" charset="-120"/>
                  <a:ea typeface="微軟正黑體" pitchFamily="34" charset="-120"/>
                </a:rPr>
                <a:t>財源二：</a:t>
              </a:r>
            </a:p>
            <a:p>
              <a:pPr algn="ctr"/>
              <a:r>
                <a:rPr lang="zh-TW" altLang="en-US" sz="2400" b="1" dirty="0">
                  <a:solidFill>
                    <a:srgbClr val="FFFFFF"/>
                  </a:solidFill>
                  <a:latin typeface="微軟正黑體" pitchFamily="34" charset="-120"/>
                  <a:ea typeface="微軟正黑體" pitchFamily="34" charset="-120"/>
                </a:rPr>
                <a:t>國科會科發基金</a:t>
              </a:r>
            </a:p>
            <a:p>
              <a:pPr algn="ctr"/>
              <a:r>
                <a:rPr lang="zh-TW" altLang="en-US" sz="2400" b="1" dirty="0">
                  <a:solidFill>
                    <a:srgbClr val="FFFFFF"/>
                  </a:solidFill>
                  <a:latin typeface="微軟正黑體" pitchFamily="34" charset="-120"/>
                  <a:ea typeface="微軟正黑體" pitchFamily="34" charset="-120"/>
                </a:rPr>
                <a:t>及行政管理費</a:t>
              </a:r>
            </a:p>
            <a:p>
              <a:pPr algn="ctr"/>
              <a:r>
                <a:rPr lang="en-US" altLang="zh-TW" sz="2400" b="1" dirty="0">
                  <a:solidFill>
                    <a:srgbClr val="FFFFFF"/>
                  </a:solidFill>
                  <a:latin typeface="微軟正黑體" pitchFamily="34" charset="-120"/>
                  <a:ea typeface="微軟正黑體" pitchFamily="34" charset="-120"/>
                </a:rPr>
                <a:t>10</a:t>
              </a:r>
              <a:r>
                <a:rPr lang="zh-TW" altLang="en-US" sz="2400" b="1" dirty="0">
                  <a:solidFill>
                    <a:srgbClr val="FFFFFF"/>
                  </a:solidFill>
                  <a:latin typeface="微軟正黑體" pitchFamily="34" charset="-120"/>
                  <a:ea typeface="微軟正黑體" pitchFamily="34" charset="-120"/>
                </a:rPr>
                <a:t>億</a:t>
              </a:r>
              <a:r>
                <a:rPr lang="en-US" altLang="zh-TW" sz="2400" b="1" dirty="0">
                  <a:solidFill>
                    <a:srgbClr val="FFFFFF"/>
                  </a:solidFill>
                  <a:latin typeface="微軟正黑體" pitchFamily="34" charset="-120"/>
                  <a:ea typeface="微軟正黑體" pitchFamily="34" charset="-120"/>
                </a:rPr>
                <a:t>(B)</a:t>
              </a:r>
              <a:endParaRPr lang="zh-TW" altLang="zh-TW" sz="2400" dirty="0">
                <a:latin typeface="微軟正黑體" pitchFamily="34" charset="-120"/>
                <a:ea typeface="微軟正黑體" pitchFamily="34" charset="-120"/>
              </a:endParaRPr>
            </a:p>
          </p:txBody>
        </p:sp>
      </p:grpSp>
      <p:grpSp>
        <p:nvGrpSpPr>
          <p:cNvPr id="3" name="Group 2"/>
          <p:cNvGrpSpPr>
            <a:grpSpLocks/>
          </p:cNvGrpSpPr>
          <p:nvPr/>
        </p:nvGrpSpPr>
        <p:grpSpPr bwMode="auto">
          <a:xfrm>
            <a:off x="395536" y="1844824"/>
            <a:ext cx="2811462" cy="1966912"/>
            <a:chOff x="5260" y="4340"/>
            <a:chExt cx="2390" cy="1784"/>
          </a:xfrm>
        </p:grpSpPr>
        <p:sp>
          <p:nvSpPr>
            <p:cNvPr id="6" name="Oval 3"/>
            <p:cNvSpPr>
              <a:spLocks noChangeArrowheads="1"/>
            </p:cNvSpPr>
            <p:nvPr/>
          </p:nvSpPr>
          <p:spPr bwMode="auto">
            <a:xfrm>
              <a:off x="5260" y="4340"/>
              <a:ext cx="2390" cy="1700"/>
            </a:xfrm>
            <a:prstGeom prst="ellipse">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a:lstStyle/>
            <a:p>
              <a:pPr fontAlgn="auto">
                <a:spcBef>
                  <a:spcPts val="0"/>
                </a:spcBef>
                <a:spcAft>
                  <a:spcPts val="0"/>
                </a:spcAft>
                <a:defRPr/>
              </a:pPr>
              <a:endParaRPr kumimoji="0" lang="zh-TW" altLang="en-US" sz="2400">
                <a:latin typeface="微軟正黑體" pitchFamily="34" charset="-120"/>
                <a:ea typeface="微軟正黑體" pitchFamily="34" charset="-120"/>
              </a:endParaRPr>
            </a:p>
          </p:txBody>
        </p:sp>
        <p:sp>
          <p:nvSpPr>
            <p:cNvPr id="7" name="Text Box 4"/>
            <p:cNvSpPr txBox="1">
              <a:spLocks noChangeArrowheads="1"/>
            </p:cNvSpPr>
            <p:nvPr/>
          </p:nvSpPr>
          <p:spPr bwMode="auto">
            <a:xfrm>
              <a:off x="5470" y="4456"/>
              <a:ext cx="2030" cy="1668"/>
            </a:xfrm>
            <a:prstGeom prst="rect">
              <a:avLst/>
            </a:prstGeom>
            <a:noFill/>
            <a:ln w="9525">
              <a:noFill/>
              <a:miter lim="800000"/>
              <a:headEnd/>
              <a:tailEnd/>
            </a:ln>
          </p:spPr>
          <p:txBody>
            <a:bodyPr/>
            <a:lstStyle/>
            <a:p>
              <a:pPr algn="ctr"/>
              <a:r>
                <a:rPr lang="zh-TW" altLang="en-US" sz="2400" b="1" dirty="0">
                  <a:solidFill>
                    <a:srgbClr val="FFFFFF"/>
                  </a:solidFill>
                  <a:latin typeface="微軟正黑體" pitchFamily="34" charset="-120"/>
                  <a:ea typeface="微軟正黑體" pitchFamily="34" charset="-120"/>
                </a:rPr>
                <a:t>財源一：</a:t>
              </a:r>
            </a:p>
            <a:p>
              <a:pPr algn="ctr"/>
              <a:r>
                <a:rPr lang="zh-TW" altLang="en-US" sz="2400" b="1" dirty="0">
                  <a:solidFill>
                    <a:srgbClr val="FFFFFF"/>
                  </a:solidFill>
                  <a:latin typeface="微軟正黑體" pitchFamily="34" charset="-120"/>
                  <a:ea typeface="微軟正黑體" pitchFamily="34" charset="-120"/>
                </a:rPr>
                <a:t>頂尖大學及</a:t>
              </a:r>
            </a:p>
            <a:p>
              <a:pPr algn="ctr"/>
              <a:r>
                <a:rPr lang="zh-TW" altLang="en-US" sz="2400" b="1" dirty="0">
                  <a:solidFill>
                    <a:srgbClr val="FFFFFF"/>
                  </a:solidFill>
                  <a:latin typeface="微軟正黑體" pitchFamily="34" charset="-120"/>
                  <a:ea typeface="微軟正黑體" pitchFamily="34" charset="-120"/>
                </a:rPr>
                <a:t>教學卓越經費</a:t>
              </a:r>
              <a:r>
                <a:rPr lang="en-US" altLang="zh-TW" sz="2400" b="1" dirty="0">
                  <a:solidFill>
                    <a:srgbClr val="FFFFFF"/>
                  </a:solidFill>
                  <a:latin typeface="微軟正黑體" pitchFamily="34" charset="-120"/>
                  <a:ea typeface="微軟正黑體" pitchFamily="34" charset="-120"/>
                </a:rPr>
                <a:t>12.5</a:t>
              </a:r>
              <a:r>
                <a:rPr lang="zh-TW" altLang="en-US" sz="2400" b="1" dirty="0">
                  <a:solidFill>
                    <a:srgbClr val="FFFFFF"/>
                  </a:solidFill>
                  <a:latin typeface="微軟正黑體" pitchFamily="34" charset="-120"/>
                  <a:ea typeface="微軟正黑體" pitchFamily="34" charset="-120"/>
                </a:rPr>
                <a:t>億</a:t>
              </a:r>
              <a:r>
                <a:rPr lang="en-US" altLang="zh-TW" sz="2400" b="1" dirty="0">
                  <a:solidFill>
                    <a:srgbClr val="FFFFFF"/>
                  </a:solidFill>
                  <a:latin typeface="微軟正黑體" pitchFamily="34" charset="-120"/>
                  <a:ea typeface="微軟正黑體" pitchFamily="34" charset="-120"/>
                </a:rPr>
                <a:t>(A)</a:t>
              </a:r>
              <a:endParaRPr lang="zh-TW" altLang="zh-TW" sz="2400" dirty="0">
                <a:latin typeface="微軟正黑體" pitchFamily="34" charset="-120"/>
                <a:ea typeface="微軟正黑體" pitchFamily="34" charset="-120"/>
              </a:endParaRPr>
            </a:p>
          </p:txBody>
        </p:sp>
      </p:grpSp>
      <p:grpSp>
        <p:nvGrpSpPr>
          <p:cNvPr id="4" name="Group 8"/>
          <p:cNvGrpSpPr>
            <a:grpSpLocks/>
          </p:cNvGrpSpPr>
          <p:nvPr/>
        </p:nvGrpSpPr>
        <p:grpSpPr bwMode="auto">
          <a:xfrm>
            <a:off x="5940152" y="1700808"/>
            <a:ext cx="2776537" cy="1708150"/>
            <a:chOff x="4932" y="6420"/>
            <a:chExt cx="2390" cy="1700"/>
          </a:xfrm>
        </p:grpSpPr>
        <p:sp>
          <p:nvSpPr>
            <p:cNvPr id="9" name="Oval 9"/>
            <p:cNvSpPr>
              <a:spLocks noChangeArrowheads="1"/>
            </p:cNvSpPr>
            <p:nvPr/>
          </p:nvSpPr>
          <p:spPr bwMode="auto">
            <a:xfrm>
              <a:off x="4932" y="6420"/>
              <a:ext cx="2390" cy="1700"/>
            </a:xfrm>
            <a:prstGeom prst="ellipse">
              <a:avLst/>
            </a:prstGeom>
            <a:gradFill rotWithShape="0">
              <a:gsLst>
                <a:gs pos="0">
                  <a:srgbClr val="95B3D7"/>
                </a:gs>
                <a:gs pos="50000">
                  <a:srgbClr val="4F81BD"/>
                </a:gs>
                <a:gs pos="100000">
                  <a:srgbClr val="95B3D7"/>
                </a:gs>
              </a:gsLst>
              <a:lin ang="5400000" scaled="1"/>
            </a:gradFill>
            <a:ln w="12700">
              <a:solidFill>
                <a:srgbClr val="4F81BD"/>
              </a:solidFill>
              <a:round/>
              <a:headEnd/>
              <a:tailEnd/>
            </a:ln>
            <a:effectLst>
              <a:outerShdw dist="28398" dir="3806097" algn="ctr" rotWithShape="0">
                <a:srgbClr val="243F60"/>
              </a:outerShdw>
            </a:effectLst>
          </p:spPr>
          <p:txBody>
            <a:bodyPr/>
            <a:lstStyle/>
            <a:p>
              <a:pPr fontAlgn="auto">
                <a:spcBef>
                  <a:spcPts val="0"/>
                </a:spcBef>
                <a:spcAft>
                  <a:spcPts val="0"/>
                </a:spcAft>
                <a:defRPr/>
              </a:pPr>
              <a:endParaRPr kumimoji="0" lang="zh-TW" altLang="en-US" sz="2400">
                <a:latin typeface="微軟正黑體" pitchFamily="34" charset="-120"/>
                <a:ea typeface="微軟正黑體" pitchFamily="34" charset="-120"/>
              </a:endParaRPr>
            </a:p>
          </p:txBody>
        </p:sp>
        <p:sp>
          <p:nvSpPr>
            <p:cNvPr id="10" name="Text Box 10"/>
            <p:cNvSpPr txBox="1">
              <a:spLocks noChangeArrowheads="1"/>
            </p:cNvSpPr>
            <p:nvPr/>
          </p:nvSpPr>
          <p:spPr bwMode="auto">
            <a:xfrm>
              <a:off x="5112" y="6536"/>
              <a:ext cx="2030" cy="1195"/>
            </a:xfrm>
            <a:prstGeom prst="rect">
              <a:avLst/>
            </a:prstGeom>
            <a:noFill/>
            <a:ln w="9525">
              <a:noFill/>
              <a:miter lim="800000"/>
              <a:headEnd/>
              <a:tailEnd/>
            </a:ln>
          </p:spPr>
          <p:txBody>
            <a:bodyPr>
              <a:spAutoFit/>
            </a:bodyPr>
            <a:lstStyle/>
            <a:p>
              <a:pPr algn="ctr"/>
              <a:r>
                <a:rPr lang="zh-TW" altLang="en-US" sz="2400" b="1" dirty="0">
                  <a:solidFill>
                    <a:srgbClr val="FFFFFF"/>
                  </a:solidFill>
                  <a:latin typeface="微軟正黑體" pitchFamily="34" charset="-120"/>
                  <a:ea typeface="微軟正黑體" pitchFamily="34" charset="-120"/>
                </a:rPr>
                <a:t>財源三：</a:t>
              </a:r>
            </a:p>
            <a:p>
              <a:pPr algn="ctr"/>
              <a:r>
                <a:rPr lang="zh-TW" altLang="en-US" sz="2400" b="1" dirty="0">
                  <a:solidFill>
                    <a:srgbClr val="FFFFFF"/>
                  </a:solidFill>
                  <a:latin typeface="微軟正黑體" pitchFamily="34" charset="-120"/>
                  <a:ea typeface="微軟正黑體" pitchFamily="34" charset="-120"/>
                </a:rPr>
                <a:t>各大學校務基金</a:t>
              </a:r>
            </a:p>
            <a:p>
              <a:pPr algn="ctr"/>
              <a:r>
                <a:rPr lang="zh-TW" altLang="en-US" sz="2400" b="1" dirty="0">
                  <a:solidFill>
                    <a:srgbClr val="FFFFFF"/>
                  </a:solidFill>
                  <a:latin typeface="微軟正黑體" pitchFamily="34" charset="-120"/>
                  <a:ea typeface="微軟正黑體" pitchFamily="34" charset="-120"/>
                </a:rPr>
                <a:t>自籌經費</a:t>
              </a:r>
              <a:r>
                <a:rPr lang="en-US" altLang="zh-TW" sz="2400" b="1" dirty="0">
                  <a:solidFill>
                    <a:srgbClr val="FFFFFF"/>
                  </a:solidFill>
                  <a:latin typeface="微軟正黑體" pitchFamily="34" charset="-120"/>
                  <a:ea typeface="微軟正黑體" pitchFamily="34" charset="-120"/>
                </a:rPr>
                <a:t>(A)</a:t>
              </a:r>
              <a:endParaRPr lang="zh-TW" altLang="zh-TW" sz="2400" dirty="0">
                <a:latin typeface="微軟正黑體" pitchFamily="34" charset="-120"/>
                <a:ea typeface="微軟正黑體" pitchFamily="34" charset="-120"/>
              </a:endParaRPr>
            </a:p>
          </p:txBody>
        </p:sp>
      </p:grpSp>
      <p:grpSp>
        <p:nvGrpSpPr>
          <p:cNvPr id="8" name="Group 14"/>
          <p:cNvGrpSpPr>
            <a:grpSpLocks/>
          </p:cNvGrpSpPr>
          <p:nvPr/>
        </p:nvGrpSpPr>
        <p:grpSpPr bwMode="auto">
          <a:xfrm>
            <a:off x="215900" y="4581128"/>
            <a:ext cx="5076825" cy="2016125"/>
            <a:chOff x="4224" y="8591"/>
            <a:chExt cx="4700" cy="1700"/>
          </a:xfrm>
        </p:grpSpPr>
        <p:sp>
          <p:nvSpPr>
            <p:cNvPr id="21" name="AutoShape 15"/>
            <p:cNvSpPr>
              <a:spLocks noChangeArrowheads="1"/>
            </p:cNvSpPr>
            <p:nvPr/>
          </p:nvSpPr>
          <p:spPr bwMode="auto">
            <a:xfrm>
              <a:off x="4224" y="8591"/>
              <a:ext cx="4490" cy="1349"/>
            </a:xfrm>
            <a:prstGeom prst="flowChartProcess">
              <a:avLst/>
            </a:prstGeom>
            <a:solidFill>
              <a:srgbClr val="FFFFFF"/>
            </a:solidFill>
            <a:ln w="63500" cmpd="thickThin">
              <a:solidFill>
                <a:srgbClr val="4BACC6"/>
              </a:solidFill>
              <a:miter lim="800000"/>
              <a:headEnd/>
              <a:tailEnd/>
            </a:ln>
          </p:spPr>
          <p:txBody>
            <a:bodyPr/>
            <a:lstStyle/>
            <a:p>
              <a:endParaRPr kumimoji="0" lang="zh-TW" altLang="zh-TW" sz="2200">
                <a:latin typeface="微軟正黑體" pitchFamily="34" charset="-120"/>
                <a:ea typeface="微軟正黑體" pitchFamily="34" charset="-120"/>
                <a:cs typeface="Times New Roman" pitchFamily="18" charset="0"/>
              </a:endParaRPr>
            </a:p>
          </p:txBody>
        </p:sp>
        <p:sp>
          <p:nvSpPr>
            <p:cNvPr id="22" name="Text Box 16"/>
            <p:cNvSpPr txBox="1">
              <a:spLocks noChangeArrowheads="1"/>
            </p:cNvSpPr>
            <p:nvPr/>
          </p:nvSpPr>
          <p:spPr bwMode="auto">
            <a:xfrm>
              <a:off x="4224" y="8680"/>
              <a:ext cx="4700" cy="1611"/>
            </a:xfrm>
            <a:prstGeom prst="rect">
              <a:avLst/>
            </a:prstGeom>
            <a:noFill/>
            <a:ln w="9525">
              <a:noFill/>
              <a:miter lim="800000"/>
              <a:headEnd/>
              <a:tailEnd/>
            </a:ln>
          </p:spPr>
          <p:txBody>
            <a:bodyPr/>
            <a:lstStyle/>
            <a:p>
              <a:pPr algn="ctr"/>
              <a:r>
                <a:rPr lang="zh-TW" altLang="en-US" sz="2200" dirty="0">
                  <a:latin typeface="微軟正黑體" pitchFamily="34" charset="-120"/>
                  <a:ea typeface="微軟正黑體" pitchFamily="34" charset="-120"/>
                  <a:cs typeface="Times New Roman" pitchFamily="18" charset="0"/>
                </a:rPr>
                <a:t>教育部及國科會</a:t>
              </a:r>
            </a:p>
            <a:p>
              <a:pPr marL="0" lvl="1">
                <a:buFont typeface="Times New Roman" pitchFamily="18" charset="0"/>
                <a:buChar char="1"/>
              </a:pPr>
              <a:r>
                <a:rPr lang="en-US" altLang="zh-TW" sz="2200" dirty="0">
                  <a:latin typeface="微軟正黑體" pitchFamily="34" charset="-120"/>
                  <a:ea typeface="微軟正黑體" pitchFamily="34" charset="-120"/>
                  <a:cs typeface="Times New Roman" pitchFamily="18" charset="0"/>
                </a:rPr>
                <a:t>.</a:t>
              </a:r>
              <a:r>
                <a:rPr lang="zh-TW" altLang="en-US" sz="2200" dirty="0">
                  <a:latin typeface="微軟正黑體" pitchFamily="34" charset="-120"/>
                  <a:ea typeface="微軟正黑體" pitchFamily="34" charset="-120"/>
                  <a:cs typeface="Times New Roman" pitchFamily="18" charset="0"/>
                </a:rPr>
                <a:t>提供經費</a:t>
              </a:r>
            </a:p>
            <a:p>
              <a:pPr>
                <a:buFont typeface="Times New Roman" pitchFamily="18" charset="0"/>
                <a:buChar char="2"/>
              </a:pPr>
              <a:r>
                <a:rPr lang="en-US" altLang="zh-TW" sz="2200" dirty="0">
                  <a:latin typeface="微軟正黑體" pitchFamily="34" charset="-120"/>
                  <a:ea typeface="微軟正黑體" pitchFamily="34" charset="-120"/>
                  <a:cs typeface="Times New Roman" pitchFamily="18" charset="0"/>
                </a:rPr>
                <a:t>.</a:t>
              </a:r>
              <a:r>
                <a:rPr lang="zh-TW" altLang="en-US" sz="2200" dirty="0">
                  <a:latin typeface="微軟正黑體" pitchFamily="34" charset="-120"/>
                  <a:ea typeface="微軟正黑體" pitchFamily="34" charset="-120"/>
                  <a:cs typeface="Times New Roman" pitchFamily="18" charset="0"/>
                </a:rPr>
                <a:t>分別進行機制審查</a:t>
              </a:r>
              <a:r>
                <a:rPr lang="en-US" altLang="zh-TW" sz="2200" b="1" dirty="0">
                  <a:latin typeface="微軟正黑體" pitchFamily="34" charset="-120"/>
                  <a:ea typeface="微軟正黑體" pitchFamily="34" charset="-120"/>
                  <a:cs typeface="Times New Roman" pitchFamily="18" charset="0"/>
                </a:rPr>
                <a:t>(A)</a:t>
              </a:r>
              <a:r>
                <a:rPr lang="zh-TW" altLang="en-US" sz="2200" dirty="0">
                  <a:latin typeface="微軟正黑體" pitchFamily="34" charset="-120"/>
                  <a:ea typeface="微軟正黑體" pitchFamily="34" charset="-120"/>
                  <a:cs typeface="Times New Roman" pitchFamily="18" charset="0"/>
                </a:rPr>
                <a:t>及</a:t>
              </a:r>
              <a:r>
                <a:rPr lang="zh-TW" altLang="en-US" sz="2200" dirty="0">
                  <a:solidFill>
                    <a:srgbClr val="FF0000"/>
                  </a:solidFill>
                  <a:latin typeface="微軟正黑體" pitchFamily="34" charset="-120"/>
                  <a:ea typeface="微軟正黑體" pitchFamily="34" charset="-120"/>
                  <a:cs typeface="Times New Roman" pitchFamily="18" charset="0"/>
                </a:rPr>
                <a:t>個案審查</a:t>
              </a:r>
              <a:r>
                <a:rPr lang="en-US" altLang="zh-TW" sz="2200" b="1" dirty="0">
                  <a:solidFill>
                    <a:srgbClr val="FF0000"/>
                  </a:solidFill>
                  <a:latin typeface="微軟正黑體" pitchFamily="34" charset="-120"/>
                  <a:ea typeface="微軟正黑體" pitchFamily="34" charset="-120"/>
                  <a:cs typeface="Times New Roman" pitchFamily="18" charset="0"/>
                </a:rPr>
                <a:t>(B)</a:t>
              </a:r>
              <a:endParaRPr lang="en-US" altLang="zh-TW" sz="2200" dirty="0">
                <a:solidFill>
                  <a:srgbClr val="FF0000"/>
                </a:solidFill>
                <a:latin typeface="微軟正黑體" pitchFamily="34" charset="-120"/>
                <a:ea typeface="微軟正黑體" pitchFamily="34" charset="-120"/>
                <a:cs typeface="Times New Roman" pitchFamily="18" charset="0"/>
              </a:endParaRPr>
            </a:p>
            <a:p>
              <a:pPr>
                <a:buFont typeface="Times New Roman" pitchFamily="18" charset="0"/>
                <a:buChar char="3"/>
              </a:pPr>
              <a:r>
                <a:rPr lang="en-US" altLang="zh-TW" sz="2200" dirty="0">
                  <a:latin typeface="微軟正黑體" pitchFamily="34" charset="-120"/>
                  <a:ea typeface="微軟正黑體" pitchFamily="34" charset="-120"/>
                  <a:cs typeface="Times New Roman" pitchFamily="18" charset="0"/>
                </a:rPr>
                <a:t>.</a:t>
              </a:r>
              <a:r>
                <a:rPr lang="zh-TW" altLang="en-US" sz="2200" dirty="0">
                  <a:latin typeface="微軟正黑體" pitchFamily="34" charset="-120"/>
                  <a:ea typeface="微軟正黑體" pitchFamily="34" charset="-120"/>
                  <a:cs typeface="Times New Roman" pitchFamily="18" charset="0"/>
                </a:rPr>
                <a:t>定期評估實施成效</a:t>
              </a:r>
            </a:p>
          </p:txBody>
        </p:sp>
      </p:grpSp>
      <p:grpSp>
        <p:nvGrpSpPr>
          <p:cNvPr id="11" name="Group 18"/>
          <p:cNvGrpSpPr>
            <a:grpSpLocks/>
          </p:cNvGrpSpPr>
          <p:nvPr/>
        </p:nvGrpSpPr>
        <p:grpSpPr bwMode="auto">
          <a:xfrm>
            <a:off x="5235575" y="4581128"/>
            <a:ext cx="3908425" cy="1584325"/>
            <a:chOff x="4224" y="8650"/>
            <a:chExt cx="4700" cy="1349"/>
          </a:xfrm>
        </p:grpSpPr>
        <p:sp>
          <p:nvSpPr>
            <p:cNvPr id="24" name="AutoShape 19"/>
            <p:cNvSpPr>
              <a:spLocks noChangeArrowheads="1"/>
            </p:cNvSpPr>
            <p:nvPr/>
          </p:nvSpPr>
          <p:spPr bwMode="auto">
            <a:xfrm>
              <a:off x="4224" y="8650"/>
              <a:ext cx="4490" cy="1349"/>
            </a:xfrm>
            <a:prstGeom prst="flowChartProcess">
              <a:avLst/>
            </a:prstGeom>
            <a:solidFill>
              <a:srgbClr val="FFFFFF"/>
            </a:solidFill>
            <a:ln w="63500" cmpd="thickThin">
              <a:solidFill>
                <a:srgbClr val="4BACC6"/>
              </a:solidFill>
              <a:miter lim="800000"/>
              <a:headEnd/>
              <a:tailEnd/>
            </a:ln>
          </p:spPr>
          <p:txBody>
            <a:bodyPr/>
            <a:lstStyle/>
            <a:p>
              <a:endParaRPr kumimoji="0" lang="zh-TW" altLang="zh-TW" sz="2200">
                <a:latin typeface="微軟正黑體" pitchFamily="34" charset="-120"/>
                <a:ea typeface="微軟正黑體" pitchFamily="34" charset="-120"/>
                <a:cs typeface="Times New Roman" pitchFamily="18" charset="0"/>
              </a:endParaRPr>
            </a:p>
          </p:txBody>
        </p:sp>
        <p:sp>
          <p:nvSpPr>
            <p:cNvPr id="25" name="Text Box 20"/>
            <p:cNvSpPr txBox="1">
              <a:spLocks noChangeArrowheads="1"/>
            </p:cNvSpPr>
            <p:nvPr/>
          </p:nvSpPr>
          <p:spPr bwMode="auto">
            <a:xfrm>
              <a:off x="4224" y="8680"/>
              <a:ext cx="4700" cy="1259"/>
            </a:xfrm>
            <a:prstGeom prst="rect">
              <a:avLst/>
            </a:prstGeom>
            <a:noFill/>
            <a:ln w="9525">
              <a:noFill/>
              <a:miter lim="800000"/>
              <a:headEnd/>
              <a:tailEnd/>
            </a:ln>
          </p:spPr>
          <p:txBody>
            <a:bodyPr/>
            <a:lstStyle/>
            <a:p>
              <a:pPr algn="ctr"/>
              <a:r>
                <a:rPr lang="zh-TW" altLang="en-US" sz="2200" dirty="0">
                  <a:latin typeface="微軟正黑體" pitchFamily="34" charset="-120"/>
                  <a:ea typeface="微軟正黑體" pitchFamily="34" charset="-120"/>
                  <a:cs typeface="Times New Roman" pitchFamily="18" charset="0"/>
                </a:rPr>
                <a:t>公私立大學</a:t>
              </a:r>
            </a:p>
            <a:p>
              <a:pPr marL="0" lvl="1">
                <a:buFont typeface="Times New Roman" pitchFamily="18" charset="0"/>
                <a:buChar char="1"/>
              </a:pPr>
              <a:r>
                <a:rPr lang="en-US" altLang="zh-TW" sz="2200" dirty="0">
                  <a:latin typeface="微軟正黑體" pitchFamily="34" charset="-120"/>
                  <a:ea typeface="微軟正黑體" pitchFamily="34" charset="-120"/>
                  <a:cs typeface="Times New Roman" pitchFamily="18" charset="0"/>
                </a:rPr>
                <a:t>.</a:t>
              </a:r>
              <a:r>
                <a:rPr lang="zh-TW" altLang="en-US" sz="2200" dirty="0">
                  <a:latin typeface="微軟正黑體" pitchFamily="34" charset="-120"/>
                  <a:ea typeface="微軟正黑體" pitchFamily="34" charset="-120"/>
                  <a:cs typeface="Times New Roman" pitchFamily="18" charset="0"/>
                </a:rPr>
                <a:t>統整財源並專款專用</a:t>
              </a:r>
            </a:p>
            <a:p>
              <a:pPr>
                <a:buFont typeface="Times New Roman" pitchFamily="18" charset="0"/>
                <a:buChar char="2"/>
              </a:pPr>
              <a:r>
                <a:rPr lang="en-US" altLang="zh-TW" sz="2200" dirty="0">
                  <a:latin typeface="微軟正黑體" pitchFamily="34" charset="-120"/>
                  <a:ea typeface="微軟正黑體" pitchFamily="34" charset="-120"/>
                  <a:cs typeface="Times New Roman" pitchFamily="18" charset="0"/>
                </a:rPr>
                <a:t>.</a:t>
              </a:r>
              <a:r>
                <a:rPr lang="zh-TW" altLang="en-US" sz="2200" dirty="0">
                  <a:latin typeface="微軟正黑體" pitchFamily="34" charset="-120"/>
                  <a:ea typeface="微軟正黑體" pitchFamily="34" charset="-120"/>
                  <a:cs typeface="Times New Roman" pitchFamily="18" charset="0"/>
                </a:rPr>
                <a:t>研訂彈性薪資支給原則</a:t>
              </a:r>
            </a:p>
            <a:p>
              <a:pPr>
                <a:buFont typeface="Times New Roman" pitchFamily="18" charset="0"/>
                <a:buChar char="3"/>
              </a:pPr>
              <a:r>
                <a:rPr lang="en-US" altLang="zh-TW" sz="2200" dirty="0">
                  <a:latin typeface="微軟正黑體" pitchFamily="34" charset="-120"/>
                  <a:ea typeface="微軟正黑體" pitchFamily="34" charset="-120"/>
                  <a:cs typeface="Times New Roman" pitchFamily="18" charset="0"/>
                </a:rPr>
                <a:t>.</a:t>
              </a:r>
              <a:r>
                <a:rPr lang="zh-TW" altLang="en-US" sz="2200" dirty="0">
                  <a:latin typeface="微軟正黑體" pitchFamily="34" charset="-120"/>
                  <a:ea typeface="微軟正黑體" pitchFamily="34" charset="-120"/>
                  <a:cs typeface="Times New Roman" pitchFamily="18" charset="0"/>
                </a:rPr>
                <a:t>定期自評實施績效</a:t>
              </a:r>
            </a:p>
          </p:txBody>
        </p:sp>
      </p:grpSp>
      <p:grpSp>
        <p:nvGrpSpPr>
          <p:cNvPr id="5" name="Group 11"/>
          <p:cNvGrpSpPr>
            <a:grpSpLocks/>
          </p:cNvGrpSpPr>
          <p:nvPr/>
        </p:nvGrpSpPr>
        <p:grpSpPr bwMode="auto">
          <a:xfrm>
            <a:off x="3131840" y="2924944"/>
            <a:ext cx="2943225" cy="1704975"/>
            <a:chOff x="7348" y="7430"/>
            <a:chExt cx="2390" cy="1700"/>
          </a:xfrm>
        </p:grpSpPr>
        <p:sp>
          <p:nvSpPr>
            <p:cNvPr id="12" name="Oval 12"/>
            <p:cNvSpPr>
              <a:spLocks noChangeArrowheads="1"/>
            </p:cNvSpPr>
            <p:nvPr/>
          </p:nvSpPr>
          <p:spPr bwMode="auto">
            <a:xfrm>
              <a:off x="7348" y="7430"/>
              <a:ext cx="2390" cy="1700"/>
            </a:xfrm>
            <a:prstGeom prst="ellipse">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a:lstStyle/>
            <a:p>
              <a:pPr fontAlgn="auto">
                <a:spcBef>
                  <a:spcPts val="0"/>
                </a:spcBef>
                <a:spcAft>
                  <a:spcPts val="0"/>
                </a:spcAft>
                <a:defRPr/>
              </a:pPr>
              <a:endParaRPr kumimoji="0" lang="zh-TW" altLang="en-US" sz="2400">
                <a:latin typeface="微軟正黑體" pitchFamily="34" charset="-120"/>
                <a:ea typeface="微軟正黑體" pitchFamily="34" charset="-120"/>
              </a:endParaRPr>
            </a:p>
          </p:txBody>
        </p:sp>
        <p:sp>
          <p:nvSpPr>
            <p:cNvPr id="13" name="Text Box 13"/>
            <p:cNvSpPr txBox="1">
              <a:spLocks noChangeArrowheads="1"/>
            </p:cNvSpPr>
            <p:nvPr/>
          </p:nvSpPr>
          <p:spPr bwMode="auto">
            <a:xfrm>
              <a:off x="7558" y="7546"/>
              <a:ext cx="2030" cy="1564"/>
            </a:xfrm>
            <a:prstGeom prst="rect">
              <a:avLst/>
            </a:prstGeom>
            <a:noFill/>
            <a:ln w="9525">
              <a:noFill/>
              <a:miter lim="800000"/>
              <a:headEnd/>
              <a:tailEnd/>
            </a:ln>
          </p:spPr>
          <p:txBody>
            <a:bodyPr>
              <a:spAutoFit/>
            </a:bodyPr>
            <a:lstStyle/>
            <a:p>
              <a:pPr algn="ctr"/>
              <a:r>
                <a:rPr lang="zh-TW" altLang="en-US" sz="2400" b="1" dirty="0">
                  <a:solidFill>
                    <a:srgbClr val="FFFFFF"/>
                  </a:solidFill>
                  <a:latin typeface="微軟正黑體" pitchFamily="34" charset="-120"/>
                  <a:ea typeface="微軟正黑體" pitchFamily="34" charset="-120"/>
                </a:rPr>
                <a:t>財源四：</a:t>
              </a:r>
            </a:p>
            <a:p>
              <a:pPr algn="ctr"/>
              <a:r>
                <a:rPr lang="zh-TW" altLang="en-US" sz="2400" b="1" dirty="0">
                  <a:solidFill>
                    <a:srgbClr val="FFFFFF"/>
                  </a:solidFill>
                  <a:latin typeface="微軟正黑體" pitchFamily="34" charset="-120"/>
                  <a:ea typeface="微軟正黑體" pitchFamily="34" charset="-120"/>
                </a:rPr>
                <a:t>教育部經費</a:t>
              </a:r>
            </a:p>
            <a:p>
              <a:pPr algn="ctr"/>
              <a:r>
                <a:rPr lang="en-US" altLang="zh-TW" sz="2400" b="1" dirty="0">
                  <a:solidFill>
                    <a:srgbClr val="FFFFFF"/>
                  </a:solidFill>
                  <a:latin typeface="微軟正黑體" pitchFamily="34" charset="-120"/>
                  <a:ea typeface="微軟正黑體" pitchFamily="34" charset="-120"/>
                </a:rPr>
                <a:t>(</a:t>
              </a:r>
              <a:r>
                <a:rPr lang="zh-TW" altLang="en-US" sz="2400" b="1" dirty="0">
                  <a:solidFill>
                    <a:srgbClr val="FFFFFF"/>
                  </a:solidFill>
                  <a:latin typeface="微軟正黑體" pitchFamily="34" charset="-120"/>
                  <a:ea typeface="微軟正黑體" pitchFamily="34" charset="-120"/>
                </a:rPr>
                <a:t>獨立申請</a:t>
              </a:r>
              <a:r>
                <a:rPr lang="en-US" altLang="zh-TW" sz="2400" b="1" dirty="0">
                  <a:solidFill>
                    <a:srgbClr val="FFFFFF"/>
                  </a:solidFill>
                  <a:latin typeface="微軟正黑體" pitchFamily="34" charset="-120"/>
                  <a:ea typeface="微軟正黑體" pitchFamily="34" charset="-120"/>
                </a:rPr>
                <a:t>)</a:t>
              </a:r>
            </a:p>
            <a:p>
              <a:pPr algn="ctr"/>
              <a:r>
                <a:rPr lang="en-US" altLang="zh-TW" sz="2400" b="1" dirty="0">
                  <a:solidFill>
                    <a:srgbClr val="FFFFFF"/>
                  </a:solidFill>
                  <a:latin typeface="微軟正黑體" pitchFamily="34" charset="-120"/>
                  <a:ea typeface="微軟正黑體" pitchFamily="34" charset="-120"/>
                </a:rPr>
                <a:t>1</a:t>
              </a:r>
              <a:r>
                <a:rPr lang="zh-TW" altLang="en-US" sz="2400" b="1" dirty="0">
                  <a:solidFill>
                    <a:srgbClr val="FFFFFF"/>
                  </a:solidFill>
                  <a:latin typeface="微軟正黑體" pitchFamily="34" charset="-120"/>
                  <a:ea typeface="微軟正黑體" pitchFamily="34" charset="-120"/>
                </a:rPr>
                <a:t>億</a:t>
              </a:r>
              <a:r>
                <a:rPr lang="en-US" altLang="zh-TW" sz="2400" b="1" dirty="0">
                  <a:solidFill>
                    <a:srgbClr val="FFFFFF"/>
                  </a:solidFill>
                  <a:latin typeface="微軟正黑體" pitchFamily="34" charset="-120"/>
                  <a:ea typeface="微軟正黑體" pitchFamily="34" charset="-120"/>
                </a:rPr>
                <a:t>(B)</a:t>
              </a:r>
              <a:endParaRPr lang="zh-TW" altLang="zh-TW" sz="2400" dirty="0">
                <a:latin typeface="微軟正黑體" pitchFamily="34" charset="-120"/>
                <a:ea typeface="微軟正黑體" pitchFamily="34" charset="-120"/>
              </a:endParaRPr>
            </a:p>
          </p:txBody>
        </p:sp>
      </p:grpSp>
      <p:grpSp>
        <p:nvGrpSpPr>
          <p:cNvPr id="14" name="Group 22"/>
          <p:cNvGrpSpPr>
            <a:grpSpLocks/>
          </p:cNvGrpSpPr>
          <p:nvPr/>
        </p:nvGrpSpPr>
        <p:grpSpPr bwMode="auto">
          <a:xfrm>
            <a:off x="611188" y="6093296"/>
            <a:ext cx="8208962" cy="504825"/>
            <a:chOff x="3818" y="9740"/>
            <a:chExt cx="5402" cy="631"/>
          </a:xfrm>
        </p:grpSpPr>
        <p:sp>
          <p:nvSpPr>
            <p:cNvPr id="15" name="AutoShape 23"/>
            <p:cNvSpPr>
              <a:spLocks noChangeArrowheads="1"/>
            </p:cNvSpPr>
            <p:nvPr/>
          </p:nvSpPr>
          <p:spPr bwMode="auto">
            <a:xfrm>
              <a:off x="3829" y="9740"/>
              <a:ext cx="5336" cy="631"/>
            </a:xfrm>
            <a:prstGeom prst="flowChartAlternateProcess">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a:lstStyle/>
            <a:p>
              <a:pPr algn="ctr" fontAlgn="auto">
                <a:spcBef>
                  <a:spcPts val="0"/>
                </a:spcBef>
                <a:spcAft>
                  <a:spcPts val="0"/>
                </a:spcAft>
                <a:defRPr/>
              </a:pPr>
              <a:endParaRPr kumimoji="0" lang="zh-TW" altLang="en-US" sz="2800" b="1" dirty="0">
                <a:latin typeface="微軟正黑體" pitchFamily="34" charset="-120"/>
                <a:ea typeface="微軟正黑體" pitchFamily="34" charset="-120"/>
              </a:endParaRPr>
            </a:p>
          </p:txBody>
        </p:sp>
        <p:sp>
          <p:nvSpPr>
            <p:cNvPr id="16" name="Text Box 24"/>
            <p:cNvSpPr txBox="1">
              <a:spLocks noChangeArrowheads="1"/>
            </p:cNvSpPr>
            <p:nvPr/>
          </p:nvSpPr>
          <p:spPr bwMode="auto">
            <a:xfrm>
              <a:off x="3818" y="9740"/>
              <a:ext cx="5402" cy="578"/>
            </a:xfrm>
            <a:prstGeom prst="rect">
              <a:avLst/>
            </a:prstGeom>
            <a:noFill/>
            <a:ln w="9525">
              <a:noFill/>
              <a:miter lim="800000"/>
              <a:headEnd/>
              <a:tailEnd/>
            </a:ln>
          </p:spPr>
          <p:txBody>
            <a:bodyPr>
              <a:spAutoFit/>
            </a:bodyPr>
            <a:lstStyle/>
            <a:p>
              <a:pPr algn="ctr"/>
              <a:r>
                <a:rPr lang="zh-TW" altLang="en-US" sz="2400" b="1">
                  <a:solidFill>
                    <a:srgbClr val="FFFFFF"/>
                  </a:solidFill>
                  <a:latin typeface="微軟正黑體" pitchFamily="34" charset="-120"/>
                  <a:ea typeface="微軟正黑體" pitchFamily="34" charset="-120"/>
                </a:rPr>
                <a:t>延攬及留住國內外大專特殊優秀人才計畫示意圖</a:t>
              </a:r>
              <a:endParaRPr lang="zh-TW" altLang="en-US" sz="2400">
                <a:latin typeface="微軟正黑體" pitchFamily="34" charset="-120"/>
                <a:ea typeface="微軟正黑體" pitchFamily="34" charset="-120"/>
              </a:endParaRPr>
            </a:p>
          </p:txBody>
        </p:sp>
      </p:grpSp>
      <p:sp>
        <p:nvSpPr>
          <p:cNvPr id="26" name="標題 25"/>
          <p:cNvSpPr>
            <a:spLocks noGrp="1"/>
          </p:cNvSpPr>
          <p:nvPr>
            <p:ph type="title"/>
          </p:nvPr>
        </p:nvSpPr>
        <p:spPr/>
        <p:txBody>
          <a:bodyPr/>
          <a:lstStyle/>
          <a:p>
            <a:r>
              <a:rPr lang="zh-TW" altLang="en-US" dirty="0" smtClean="0"/>
              <a:t>計畫介紹</a:t>
            </a:r>
            <a:endParaRPr lang="zh-TW" altLang="en-US" dirty="0"/>
          </a:p>
        </p:txBody>
      </p:sp>
      <p:sp>
        <p:nvSpPr>
          <p:cNvPr id="30" name="投影片編號版面配置區 29"/>
          <p:cNvSpPr>
            <a:spLocks noGrp="1"/>
          </p:cNvSpPr>
          <p:nvPr>
            <p:ph type="sldNum" sz="quarter" idx="12"/>
          </p:nvPr>
        </p:nvSpPr>
        <p:spPr/>
        <p:txBody>
          <a:bodyPr/>
          <a:lstStyle/>
          <a:p>
            <a:fld id="{6FA85263-B266-4893-AC2A-26387F8FA1B1}"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nvGraphicFramePr>
        <p:xfrm>
          <a:off x="107504" y="94917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標題 12"/>
          <p:cNvSpPr>
            <a:spLocks noGrp="1"/>
          </p:cNvSpPr>
          <p:nvPr>
            <p:ph type="title"/>
          </p:nvPr>
        </p:nvSpPr>
        <p:spPr/>
        <p:txBody>
          <a:bodyPr/>
          <a:lstStyle/>
          <a:p>
            <a:r>
              <a:rPr lang="zh-TW" altLang="en-US" dirty="0" smtClean="0"/>
              <a:t>申請資格</a:t>
            </a:r>
            <a:endParaRPr lang="zh-TW" altLang="en-US" dirty="0"/>
          </a:p>
        </p:txBody>
      </p:sp>
      <p:sp>
        <p:nvSpPr>
          <p:cNvPr id="16" name="向下箭號 15"/>
          <p:cNvSpPr/>
          <p:nvPr/>
        </p:nvSpPr>
        <p:spPr>
          <a:xfrm>
            <a:off x="3707904" y="4941168"/>
            <a:ext cx="3528392" cy="864096"/>
          </a:xfrm>
          <a:prstGeom prst="downArrow">
            <a:avLst/>
          </a:prstGeom>
          <a:solidFill>
            <a:srgbClr val="E46C0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流程圖: 替代處理程序 17"/>
          <p:cNvSpPr/>
          <p:nvPr/>
        </p:nvSpPr>
        <p:spPr>
          <a:xfrm>
            <a:off x="3635896" y="5904656"/>
            <a:ext cx="3744416" cy="764704"/>
          </a:xfrm>
          <a:prstGeom prst="flowChartAlternateProcess">
            <a:avLst/>
          </a:prstGeom>
          <a:noFill/>
          <a:ln w="57150">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b="1" dirty="0" smtClean="0">
                <a:solidFill>
                  <a:schemeClr val="tx1"/>
                </a:solidFill>
                <a:latin typeface="微軟正黑體" pitchFamily="34" charset="-120"/>
                <a:ea typeface="微軟正黑體" pitchFamily="34" charset="-120"/>
              </a:rPr>
              <a:t>彈性薪資補助</a:t>
            </a:r>
          </a:p>
        </p:txBody>
      </p:sp>
      <p:sp>
        <p:nvSpPr>
          <p:cNvPr id="20" name="投影片編號版面配置區 19"/>
          <p:cNvSpPr>
            <a:spLocks noGrp="1"/>
          </p:cNvSpPr>
          <p:nvPr>
            <p:ph type="sldNum" sz="quarter" idx="12"/>
          </p:nvPr>
        </p:nvSpPr>
        <p:spPr/>
        <p:txBody>
          <a:bodyPr/>
          <a:lstStyle/>
          <a:p>
            <a:fld id="{6FA85263-B266-4893-AC2A-26387F8FA1B1}" type="slidenum">
              <a:rPr lang="zh-TW" altLang="en-US" smtClean="0"/>
              <a:pPr/>
              <a:t>5</a:t>
            </a:fld>
            <a:endParaRPr lang="zh-TW" altLang="en-US"/>
          </a:p>
        </p:txBody>
      </p:sp>
      <p:sp>
        <p:nvSpPr>
          <p:cNvPr id="11" name="矩形 10"/>
          <p:cNvSpPr/>
          <p:nvPr/>
        </p:nvSpPr>
        <p:spPr>
          <a:xfrm>
            <a:off x="5886400" y="1185536"/>
            <a:ext cx="2699792" cy="1008112"/>
          </a:xfrm>
          <a:prstGeom prst="rect">
            <a:avLst/>
          </a:prstGeom>
          <a:noFill/>
          <a:ln>
            <a:solidFill>
              <a:srgbClr val="00B0F0"/>
            </a:solidFill>
            <a:prstDash val="sysDash"/>
          </a:ln>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TW" altLang="en-US" sz="2400" b="1" dirty="0" smtClean="0">
                <a:solidFill>
                  <a:schemeClr val="tx1"/>
                </a:solidFill>
                <a:latin typeface="微軟正黑體" pitchFamily="34" charset="-120"/>
                <a:ea typeface="微軟正黑體" pitchFamily="34" charset="-120"/>
              </a:rPr>
              <a:t>專任教學研究人員</a:t>
            </a:r>
            <a:endParaRPr lang="zh-TW" altLang="en-US" sz="2400" b="1" dirty="0">
              <a:solidFill>
                <a:schemeClr val="tx1"/>
              </a:solidFill>
              <a:latin typeface="微軟正黑體" pitchFamily="34" charset="-120"/>
              <a:ea typeface="微軟正黑體" pitchFamily="34" charset="-120"/>
            </a:endParaRPr>
          </a:p>
        </p:txBody>
      </p:sp>
      <p:sp>
        <p:nvSpPr>
          <p:cNvPr id="12" name="矩形 11"/>
          <p:cNvSpPr/>
          <p:nvPr/>
        </p:nvSpPr>
        <p:spPr>
          <a:xfrm>
            <a:off x="5886400" y="2465677"/>
            <a:ext cx="2699792" cy="952106"/>
          </a:xfrm>
          <a:prstGeom prst="rect">
            <a:avLst/>
          </a:prstGeom>
          <a:noFill/>
          <a:ln>
            <a:solidFill>
              <a:srgbClr val="00B0F0"/>
            </a:solidFill>
            <a:prstDash val="sysDash"/>
          </a:ln>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TW" altLang="en-US" sz="2400" b="1" dirty="0">
                <a:solidFill>
                  <a:schemeClr val="tx1"/>
                </a:solidFill>
                <a:latin typeface="微軟正黑體" pitchFamily="34" charset="-120"/>
                <a:ea typeface="微軟正黑體" pitchFamily="34" charset="-120"/>
              </a:rPr>
              <a:t>專任高等教育</a:t>
            </a:r>
            <a:endParaRPr lang="en-US" altLang="zh-TW" sz="2400" b="1" dirty="0">
              <a:solidFill>
                <a:schemeClr val="tx1"/>
              </a:solidFill>
              <a:latin typeface="微軟正黑體" pitchFamily="34" charset="-120"/>
              <a:ea typeface="微軟正黑體" pitchFamily="34" charset="-120"/>
            </a:endParaRPr>
          </a:p>
          <a:p>
            <a:pPr algn="ctr"/>
            <a:r>
              <a:rPr lang="zh-TW" altLang="en-US" sz="2400" b="1" dirty="0">
                <a:solidFill>
                  <a:schemeClr val="tx1"/>
                </a:solidFill>
                <a:latin typeface="微軟正黑體" pitchFamily="34" charset="-120"/>
                <a:ea typeface="微軟正黑體" pitchFamily="34" charset="-120"/>
              </a:rPr>
              <a:t>經營管理人員</a:t>
            </a:r>
          </a:p>
        </p:txBody>
      </p:sp>
      <p:sp>
        <p:nvSpPr>
          <p:cNvPr id="14" name="矩形 13"/>
          <p:cNvSpPr/>
          <p:nvPr/>
        </p:nvSpPr>
        <p:spPr>
          <a:xfrm>
            <a:off x="5886400" y="3705816"/>
            <a:ext cx="2699792" cy="952106"/>
          </a:xfrm>
          <a:prstGeom prst="rect">
            <a:avLst/>
          </a:prstGeom>
          <a:noFill/>
          <a:ln>
            <a:solidFill>
              <a:srgbClr val="00B0F0"/>
            </a:solidFill>
            <a:prstDash val="sysDash"/>
          </a:ln>
        </p:spPr>
        <p:style>
          <a:lnRef idx="3">
            <a:schemeClr val="lt1"/>
          </a:lnRef>
          <a:fillRef idx="1">
            <a:schemeClr val="accent4"/>
          </a:fillRef>
          <a:effectRef idx="1">
            <a:schemeClr val="accent4"/>
          </a:effectRef>
          <a:fontRef idx="minor">
            <a:schemeClr val="lt1"/>
          </a:fontRef>
        </p:style>
        <p:txBody>
          <a:bodyPr rtlCol="0"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zh-TW" altLang="en-US" sz="2400" b="1" dirty="0">
                <a:solidFill>
                  <a:schemeClr val="tx1"/>
                </a:solidFill>
                <a:latin typeface="微軟正黑體" pitchFamily="34" charset="-120"/>
                <a:ea typeface="微軟正黑體" pitchFamily="34" charset="-120"/>
              </a:rPr>
              <a:t>專任業師</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smtClean="0"/>
              <a:t>計畫簡介</a:t>
            </a:r>
            <a:r>
              <a:rPr lang="en-US" altLang="zh-TW" dirty="0" smtClean="0"/>
              <a:t>-</a:t>
            </a:r>
            <a:r>
              <a:rPr lang="zh-TW" altLang="en-US" dirty="0" smtClean="0"/>
              <a:t>排除規定</a:t>
            </a:r>
            <a:endParaRPr lang="zh-TW" altLang="en-US" dirty="0"/>
          </a:p>
        </p:txBody>
      </p:sp>
      <p:sp>
        <p:nvSpPr>
          <p:cNvPr id="8" name="內容版面配置區 7"/>
          <p:cNvSpPr>
            <a:spLocks noGrp="1"/>
          </p:cNvSpPr>
          <p:nvPr>
            <p:ph idx="1"/>
          </p:nvPr>
        </p:nvSpPr>
        <p:spPr/>
        <p:txBody>
          <a:bodyPr/>
          <a:lstStyle/>
          <a:p>
            <a:r>
              <a:rPr lang="zh-TW" altLang="en-US" sz="2800" dirty="0" smtClean="0"/>
              <a:t>國內</a:t>
            </a:r>
            <a:r>
              <a:rPr lang="zh-TW" altLang="en-US" sz="2800" dirty="0"/>
              <a:t>新聘之第一目及第二目人員，以於</a:t>
            </a:r>
            <a:r>
              <a:rPr lang="zh-TW" altLang="en-US" sz="2800" b="1" dirty="0"/>
              <a:t>國內大專院校</a:t>
            </a:r>
            <a:r>
              <a:rPr lang="zh-TW" altLang="en-US" sz="2800" b="1" dirty="0">
                <a:solidFill>
                  <a:srgbClr val="FF0000"/>
                </a:solidFill>
              </a:rPr>
              <a:t>第一次聘任者</a:t>
            </a:r>
            <a:r>
              <a:rPr lang="zh-TW" altLang="en-US" sz="2800" b="1" dirty="0"/>
              <a:t>為限。</a:t>
            </a:r>
            <a:r>
              <a:rPr lang="zh-TW" altLang="en-US" sz="2800" dirty="0"/>
              <a:t>但</a:t>
            </a:r>
            <a:r>
              <a:rPr lang="zh-TW" altLang="en-US" sz="2800" b="1" dirty="0"/>
              <a:t>私立大學新聘人員，不在此限。 </a:t>
            </a:r>
          </a:p>
          <a:p>
            <a:r>
              <a:rPr lang="zh-TW" altLang="en-US" sz="2800" dirty="0" smtClean="0"/>
              <a:t>第一</a:t>
            </a:r>
            <a:r>
              <a:rPr lang="zh-TW" altLang="en-US" sz="2800" dirty="0"/>
              <a:t>目至第三目人員，</a:t>
            </a:r>
            <a:r>
              <a:rPr lang="zh-TW" altLang="en-US" b="1" dirty="0">
                <a:solidFill>
                  <a:srgbClr val="FF0000"/>
                </a:solidFill>
              </a:rPr>
              <a:t>不包括</a:t>
            </a:r>
            <a:r>
              <a:rPr lang="zh-TW" altLang="en-US" sz="2800" b="1" dirty="0"/>
              <a:t>軍公教退休人員及大專校院校長。</a:t>
            </a:r>
          </a:p>
          <a:p>
            <a:r>
              <a:rPr lang="zh-TW" altLang="en-US" sz="2800" dirty="0" smtClean="0"/>
              <a:t>第一</a:t>
            </a:r>
            <a:r>
              <a:rPr lang="zh-TW" altLang="en-US" sz="2800" dirty="0"/>
              <a:t>目人員於申請補助期間有休假從事研究、進修規劃者，</a:t>
            </a:r>
            <a:r>
              <a:rPr lang="zh-TW" altLang="en-US" sz="2800" b="1" dirty="0"/>
              <a:t>應於申請書敘明於休假期間能達到申請績效目標情形；其未於申請書敘明，而於獲核定補助後始提出者，視同未依計畫執行，扣減或終止計畫補助。</a:t>
            </a:r>
          </a:p>
        </p:txBody>
      </p:sp>
      <p:sp>
        <p:nvSpPr>
          <p:cNvPr id="5" name="投影片編號版面配置區 4"/>
          <p:cNvSpPr>
            <a:spLocks noGrp="1"/>
          </p:cNvSpPr>
          <p:nvPr>
            <p:ph type="sldNum" sz="quarter" idx="12"/>
          </p:nvPr>
        </p:nvSpPr>
        <p:spPr/>
        <p:txBody>
          <a:bodyPr/>
          <a:lstStyle/>
          <a:p>
            <a:fld id="{62A279EB-AC04-4043-97C8-8D4ECA13C674}" type="slidenum">
              <a:rPr lang="zh-TW" altLang="en-US" smtClean="0"/>
              <a:pPr/>
              <a:t>6</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59665553"/>
              </p:ext>
            </p:extLst>
          </p:nvPr>
        </p:nvGraphicFramePr>
        <p:xfrm>
          <a:off x="971600" y="560288"/>
          <a:ext cx="756084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標題 4"/>
          <p:cNvSpPr>
            <a:spLocks noGrp="1"/>
          </p:cNvSpPr>
          <p:nvPr>
            <p:ph type="title"/>
          </p:nvPr>
        </p:nvSpPr>
        <p:spPr/>
        <p:txBody>
          <a:bodyPr/>
          <a:lstStyle/>
          <a:p>
            <a:r>
              <a:rPr lang="zh-TW" altLang="en-US" dirty="0" smtClean="0"/>
              <a:t>推動效益</a:t>
            </a:r>
            <a:endParaRPr lang="zh-TW" altLang="en-US" dirty="0"/>
          </a:p>
        </p:txBody>
      </p:sp>
      <p:sp>
        <p:nvSpPr>
          <p:cNvPr id="8" name="投影片編號版面配置區 7"/>
          <p:cNvSpPr>
            <a:spLocks noGrp="1"/>
          </p:cNvSpPr>
          <p:nvPr>
            <p:ph type="sldNum" sz="quarter" idx="12"/>
          </p:nvPr>
        </p:nvSpPr>
        <p:spPr/>
        <p:txBody>
          <a:bodyPr/>
          <a:lstStyle/>
          <a:p>
            <a:fld id="{6FA85263-B266-4893-AC2A-26387F8FA1B1}"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zh-TW" altLang="en-US" dirty="0" smtClean="0"/>
              <a:t>計畫特色</a:t>
            </a:r>
            <a:endParaRPr lang="zh-TW" altLang="en-US" dirty="0"/>
          </a:p>
        </p:txBody>
      </p:sp>
      <p:sp>
        <p:nvSpPr>
          <p:cNvPr id="9" name="內容版面配置區 8"/>
          <p:cNvSpPr>
            <a:spLocks noGrp="1"/>
          </p:cNvSpPr>
          <p:nvPr>
            <p:ph idx="1"/>
          </p:nvPr>
        </p:nvSpPr>
        <p:spPr/>
        <p:txBody>
          <a:bodyPr/>
          <a:lstStyle/>
          <a:p>
            <a:pPr>
              <a:lnSpc>
                <a:spcPct val="150000"/>
              </a:lnSpc>
            </a:pPr>
            <a:r>
              <a:rPr lang="zh-TW" altLang="en-US" dirty="0" smtClean="0"/>
              <a:t>結合個人學術表現及學校發展策略</a:t>
            </a:r>
            <a:endParaRPr lang="en-US" altLang="zh-TW" dirty="0" smtClean="0"/>
          </a:p>
          <a:p>
            <a:pPr>
              <a:lnSpc>
                <a:spcPct val="150000"/>
              </a:lnSpc>
            </a:pPr>
            <a:r>
              <a:rPr lang="zh-TW" altLang="en-US" dirty="0" smtClean="0"/>
              <a:t>區隔國科會彈性薪資補助人才方向</a:t>
            </a:r>
            <a:endParaRPr lang="en-US" altLang="zh-TW" dirty="0" smtClean="0"/>
          </a:p>
          <a:p>
            <a:pPr>
              <a:lnSpc>
                <a:spcPct val="150000"/>
              </a:lnSpc>
            </a:pPr>
            <a:r>
              <a:rPr lang="zh-TW" altLang="en-US" dirty="0" smtClean="0"/>
              <a:t>鼓勵學校延攬新進具潛力之人才</a:t>
            </a:r>
            <a:endParaRPr lang="en-US" altLang="zh-TW" dirty="0" smtClean="0"/>
          </a:p>
          <a:p>
            <a:pPr>
              <a:lnSpc>
                <a:spcPct val="150000"/>
              </a:lnSpc>
            </a:pPr>
            <a:r>
              <a:rPr lang="zh-TW" altLang="en-US" dirty="0" smtClean="0"/>
              <a:t>增進補助額度之多元性</a:t>
            </a:r>
            <a:endParaRPr lang="en-US" altLang="zh-TW" dirty="0" smtClean="0"/>
          </a:p>
          <a:p>
            <a:pPr>
              <a:lnSpc>
                <a:spcPct val="150000"/>
              </a:lnSpc>
            </a:pPr>
            <a:r>
              <a:rPr lang="zh-TW" altLang="en-US" dirty="0" smtClean="0"/>
              <a:t>強化退休人員補助公平性</a:t>
            </a:r>
          </a:p>
          <a:p>
            <a:endParaRPr lang="zh-TW" altLang="en-US" dirty="0"/>
          </a:p>
        </p:txBody>
      </p:sp>
      <p:sp>
        <p:nvSpPr>
          <p:cNvPr id="10" name="投影片編號版面配置區 9"/>
          <p:cNvSpPr>
            <a:spLocks noGrp="1"/>
          </p:cNvSpPr>
          <p:nvPr>
            <p:ph type="sldNum" sz="quarter" idx="12"/>
          </p:nvPr>
        </p:nvSpPr>
        <p:spPr/>
        <p:txBody>
          <a:bodyPr/>
          <a:lstStyle/>
          <a:p>
            <a:fld id="{6FA85263-B266-4893-AC2A-26387F8FA1B1}"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1268760"/>
            <a:ext cx="7344816" cy="584775"/>
          </a:xfrm>
          <a:prstGeom prst="rect">
            <a:avLst/>
          </a:prstGeom>
        </p:spPr>
        <p:txBody>
          <a:bodyPr wrap="square">
            <a:spAutoFit/>
          </a:bodyPr>
          <a:lstStyle/>
          <a:p>
            <a:r>
              <a:rPr lang="en-US" altLang="zh-TW" sz="2400" dirty="0" smtClean="0">
                <a:latin typeface="微軟正黑體" pitchFamily="34" charset="-120"/>
                <a:ea typeface="微軟正黑體" pitchFamily="34" charset="-120"/>
              </a:rPr>
              <a:t>103</a:t>
            </a:r>
            <a:r>
              <a:rPr lang="zh-TW" altLang="zh-TW" sz="2400" dirty="0" smtClean="0">
                <a:latin typeface="微軟正黑體" pitchFamily="34" charset="-120"/>
                <a:ea typeface="微軟正黑體" pitchFamily="34" charset="-120"/>
              </a:rPr>
              <a:t>年度</a:t>
            </a:r>
            <a:r>
              <a:rPr lang="zh-TW" altLang="zh-TW" sz="3200" b="1" dirty="0" smtClean="0">
                <a:latin typeface="微軟正黑體" pitchFamily="34" charset="-120"/>
                <a:ea typeface="微軟正黑體" pitchFamily="34" charset="-120"/>
                <a:cs typeface="Times New Roman" pitchFamily="18" charset="0"/>
              </a:rPr>
              <a:t>大學校院</a:t>
            </a:r>
            <a:r>
              <a:rPr lang="zh-TW" altLang="zh-TW" sz="2400" dirty="0" smtClean="0">
                <a:latin typeface="微軟正黑體" pitchFamily="34" charset="-120"/>
                <a:ea typeface="微軟正黑體" pitchFamily="34" charset="-120"/>
                <a:cs typeface="Times New Roman" pitchFamily="18" charset="0"/>
              </a:rPr>
              <a:t>符合申請資格學校為</a:t>
            </a:r>
            <a:r>
              <a:rPr lang="en-US" altLang="zh-TW" sz="2400" dirty="0" smtClean="0">
                <a:latin typeface="微軟正黑體" pitchFamily="34" charset="-120"/>
                <a:ea typeface="微軟正黑體" pitchFamily="34" charset="-120"/>
                <a:cs typeface="Times New Roman" pitchFamily="18" charset="0"/>
              </a:rPr>
              <a:t>40</a:t>
            </a:r>
            <a:r>
              <a:rPr lang="zh-TW" altLang="zh-TW" sz="2400" dirty="0" smtClean="0">
                <a:latin typeface="微軟正黑體" pitchFamily="34" charset="-120"/>
                <a:ea typeface="微軟正黑體" pitchFamily="34" charset="-120"/>
                <a:cs typeface="Times New Roman" pitchFamily="18" charset="0"/>
              </a:rPr>
              <a:t>所</a:t>
            </a:r>
            <a:r>
              <a:rPr lang="zh-TW" altLang="en-US" sz="2400" dirty="0" smtClean="0">
                <a:latin typeface="微軟正黑體" pitchFamily="34" charset="-120"/>
                <a:ea typeface="微軟正黑體" pitchFamily="34" charset="-120"/>
                <a:cs typeface="Times New Roman" pitchFamily="18" charset="0"/>
              </a:rPr>
              <a:t>。</a:t>
            </a:r>
            <a:endParaRPr lang="zh-TW" altLang="en-US" sz="2400" dirty="0">
              <a:latin typeface="微軟正黑體" pitchFamily="34" charset="-120"/>
              <a:ea typeface="微軟正黑體" pitchFamily="34" charset="-120"/>
              <a:cs typeface="Times New Roman" pitchFamily="18" charset="0"/>
            </a:endParaRPr>
          </a:p>
        </p:txBody>
      </p:sp>
      <p:sp>
        <p:nvSpPr>
          <p:cNvPr id="7" name="標題 6"/>
          <p:cNvSpPr>
            <a:spLocks noGrp="1"/>
          </p:cNvSpPr>
          <p:nvPr>
            <p:ph type="title"/>
          </p:nvPr>
        </p:nvSpPr>
        <p:spPr/>
        <p:txBody>
          <a:bodyPr/>
          <a:lstStyle/>
          <a:p>
            <a:r>
              <a:rPr lang="zh-TW" altLang="en-US" dirty="0" smtClean="0"/>
              <a:t>計畫簡介</a:t>
            </a:r>
            <a:r>
              <a:rPr lang="en-US" altLang="zh-TW" dirty="0" smtClean="0"/>
              <a:t>-</a:t>
            </a:r>
            <a:r>
              <a:rPr lang="zh-TW" altLang="en-US" dirty="0" smtClean="0"/>
              <a:t>申請資格</a:t>
            </a:r>
            <a:r>
              <a:rPr lang="en-US" altLang="zh-TW" dirty="0" smtClean="0"/>
              <a:t>(1/3)</a:t>
            </a:r>
            <a:endParaRPr lang="zh-TW" altLang="en-US" dirty="0"/>
          </a:p>
        </p:txBody>
      </p:sp>
      <p:sp>
        <p:nvSpPr>
          <p:cNvPr id="8" name="投影片編號版面配置區 7"/>
          <p:cNvSpPr>
            <a:spLocks noGrp="1"/>
          </p:cNvSpPr>
          <p:nvPr>
            <p:ph type="sldNum" sz="quarter" idx="12"/>
          </p:nvPr>
        </p:nvSpPr>
        <p:spPr/>
        <p:txBody>
          <a:bodyPr/>
          <a:lstStyle/>
          <a:p>
            <a:fld id="{62A279EB-AC04-4043-97C8-8D4ECA13C674}" type="slidenum">
              <a:rPr lang="zh-TW" altLang="en-US" smtClean="0"/>
              <a:pPr/>
              <a:t>9</a:t>
            </a:fld>
            <a:endParaRPr lang="zh-TW" altLang="en-US"/>
          </a:p>
        </p:txBody>
      </p:sp>
      <p:graphicFrame>
        <p:nvGraphicFramePr>
          <p:cNvPr id="10" name="表格 9"/>
          <p:cNvGraphicFramePr>
            <a:graphicFrameLocks noGrp="1"/>
          </p:cNvGraphicFramePr>
          <p:nvPr>
            <p:extLst>
              <p:ext uri="{D42A27DB-BD31-4B8C-83A1-F6EECF244321}">
                <p14:modId xmlns:p14="http://schemas.microsoft.com/office/powerpoint/2010/main" val="1502690989"/>
              </p:ext>
            </p:extLst>
          </p:nvPr>
        </p:nvGraphicFramePr>
        <p:xfrm>
          <a:off x="323528" y="1870040"/>
          <a:ext cx="8496944" cy="4079240"/>
        </p:xfrm>
        <a:graphic>
          <a:graphicData uri="http://schemas.openxmlformats.org/drawingml/2006/table">
            <a:tbl>
              <a:tblPr firstRow="1" bandRow="1">
                <a:tableStyleId>{FABFCF23-3B69-468F-B69F-88F6DE6A72F2}</a:tableStyleId>
              </a:tblPr>
              <a:tblGrid>
                <a:gridCol w="648072"/>
                <a:gridCol w="1368152"/>
                <a:gridCol w="648072"/>
                <a:gridCol w="1728192"/>
                <a:gridCol w="648072"/>
                <a:gridCol w="1080120"/>
                <a:gridCol w="648072"/>
                <a:gridCol w="1728192"/>
              </a:tblGrid>
              <a:tr h="370840">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序號</a:t>
                      </a:r>
                      <a:endParaRPr lang="zh-TW" altLang="en-US" dirty="0">
                        <a:latin typeface="微軟正黑體" pitchFamily="34" charset="-120"/>
                        <a:ea typeface="微軟正黑體" pitchFamily="34" charset="-120"/>
                      </a:endParaRPr>
                    </a:p>
                  </a:txBody>
                  <a:tcPr/>
                </a:tc>
                <a:tc>
                  <a:txBody>
                    <a:bodyPr/>
                    <a:lstStyle/>
                    <a:p>
                      <a:pPr algn="ctr"/>
                      <a:r>
                        <a:rPr lang="zh-TW" altLang="en-US" dirty="0" smtClean="0">
                          <a:latin typeface="微軟正黑體" pitchFamily="34" charset="-120"/>
                          <a:ea typeface="微軟正黑體" pitchFamily="34" charset="-120"/>
                        </a:rPr>
                        <a:t>學校</a:t>
                      </a:r>
                      <a:endParaRPr lang="zh-TW" altLang="en-US" dirty="0">
                        <a:latin typeface="微軟正黑體" pitchFamily="34" charset="-120"/>
                        <a:ea typeface="微軟正黑體" pitchFamily="34" charset="-120"/>
                      </a:endParaRPr>
                    </a:p>
                  </a:txBody>
                  <a:tcP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1</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國立高雄師範大學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11</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國立臺北教育大學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21</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實踐大學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31</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康寧大學</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2</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國立彰化師範大學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12</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國立新竹教育大學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22</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南華大學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32</a:t>
                      </a:r>
                    </a:p>
                  </a:txBody>
                  <a:tcPr marL="9525" marR="9525" marT="9525" marB="0" anchor="ctr"/>
                </a:tc>
                <a:tc>
                  <a:txBody>
                    <a:bodyPr/>
                    <a:lstStyle/>
                    <a:p>
                      <a:pPr algn="l" fontAlgn="ctr"/>
                      <a:r>
                        <a:rPr lang="zh-TW" altLang="en-US" sz="1300" b="0" i="0" u="none" strike="noStrike" dirty="0" smtClean="0">
                          <a:solidFill>
                            <a:srgbClr val="000000"/>
                          </a:solidFill>
                          <a:effectLst/>
                          <a:latin typeface="微軟正黑體" pitchFamily="34" charset="-120"/>
                          <a:ea typeface="微軟正黑體" pitchFamily="34" charset="-120"/>
                        </a:rPr>
                        <a:t>台灣</a:t>
                      </a:r>
                      <a:r>
                        <a:rPr lang="zh-TW" altLang="en-US" sz="1300" b="0" i="0" u="none" strike="noStrike" dirty="0">
                          <a:solidFill>
                            <a:srgbClr val="000000"/>
                          </a:solidFill>
                          <a:effectLst/>
                          <a:latin typeface="微軟正黑體" pitchFamily="34" charset="-120"/>
                          <a:ea typeface="微軟正黑體" pitchFamily="34" charset="-120"/>
                        </a:rPr>
                        <a:t>首府大學</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3</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國立嘉義大學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13</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國立臺中教育大學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23</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真理大學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33</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興國管理學院</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4</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國立高雄大學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14</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國立屏東教育大學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24</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大同大學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34</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稻江科技暨管理學院</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5</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國立暨南國際大學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15</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國立體育大學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25</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中山醫學大學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35</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馬偕醫學院</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6</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國立臺灣藝術大學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16</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國立金門大學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26</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長榮大學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36</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法鼓佛教學院</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7</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國立臺東大學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17</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國立臺灣體育運動大學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27</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玄奘大學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37</a:t>
                      </a:r>
                    </a:p>
                  </a:txBody>
                  <a:tcPr marL="9525" marR="9525" marT="9525" marB="0" anchor="ctr"/>
                </a:tc>
                <a:tc>
                  <a:txBody>
                    <a:bodyPr/>
                    <a:lstStyle/>
                    <a:p>
                      <a:pPr algn="l" fontAlgn="ctr"/>
                      <a:r>
                        <a:rPr lang="zh-TW" altLang="en-US" sz="1300" b="0" i="0" u="none" strike="noStrike" dirty="0" smtClean="0">
                          <a:solidFill>
                            <a:srgbClr val="000000"/>
                          </a:solidFill>
                          <a:effectLst/>
                          <a:latin typeface="微軟正黑體" pitchFamily="34" charset="-120"/>
                          <a:ea typeface="微軟正黑體" pitchFamily="34" charset="-120"/>
                        </a:rPr>
                        <a:t>基督教</a:t>
                      </a:r>
                      <a:r>
                        <a:rPr lang="zh-TW" altLang="en-US" sz="1300" b="0" i="0" u="none" strike="noStrike" dirty="0">
                          <a:solidFill>
                            <a:srgbClr val="000000"/>
                          </a:solidFill>
                          <a:effectLst/>
                          <a:latin typeface="微軟正黑體" pitchFamily="34" charset="-120"/>
                          <a:ea typeface="微軟正黑體" pitchFamily="34" charset="-120"/>
                        </a:rPr>
                        <a:t>臺灣浸會神學院</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8</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國立聯合大學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18</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輔仁大學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28</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開南大學</a:t>
                      </a:r>
                    </a:p>
                  </a:txBody>
                  <a:tcPr marL="9525" marR="9525" marT="9525" marB="0" anchor="ctr"/>
                </a:tc>
                <a:tc>
                  <a:txBody>
                    <a:bodyPr/>
                    <a:lstStyle/>
                    <a:p>
                      <a:pPr marL="0" algn="ctr" defTabSz="914400" rtl="0" eaLnBrk="1" fontAlgn="ctr" latinLnBrk="0" hangingPunct="1"/>
                      <a:r>
                        <a:rPr lang="en-US" altLang="zh-TW" sz="1300" b="0" i="0" u="none" strike="noStrike" kern="1200">
                          <a:solidFill>
                            <a:srgbClr val="000000"/>
                          </a:solidFill>
                          <a:effectLst/>
                          <a:latin typeface="微軟正黑體" pitchFamily="34" charset="-120"/>
                          <a:ea typeface="微軟正黑體" pitchFamily="34" charset="-120"/>
                          <a:cs typeface="+mn-cs"/>
                        </a:rPr>
                        <a:t>38</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臺北基督學院</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9</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國立臺南藝術大學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19</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中國文化大學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29</a:t>
                      </a:r>
                    </a:p>
                  </a:txBody>
                  <a:tcPr marL="9525" marR="9525" marT="9525" marB="0" anchor="ctr"/>
                </a:tc>
                <a:tc>
                  <a:txBody>
                    <a:bodyPr/>
                    <a:lstStyle/>
                    <a:p>
                      <a:pPr algn="l" fontAlgn="ctr"/>
                      <a:r>
                        <a:rPr lang="zh-TW" altLang="en-US" sz="1300" b="0" i="0" u="none" strike="noStrike">
                          <a:solidFill>
                            <a:srgbClr val="000000"/>
                          </a:solidFill>
                          <a:effectLst/>
                          <a:latin typeface="微軟正黑體" pitchFamily="34" charset="-120"/>
                          <a:ea typeface="微軟正黑體" pitchFamily="34" charset="-120"/>
                        </a:rPr>
                        <a:t>佛光大學</a:t>
                      </a:r>
                    </a:p>
                  </a:txBody>
                  <a:tcPr marL="9525" marR="9525" marT="9525" marB="0" anchor="ctr"/>
                </a:tc>
                <a:tc>
                  <a:txBody>
                    <a:bodyPr/>
                    <a:lstStyle/>
                    <a:p>
                      <a:pPr marL="0" algn="ctr" defTabSz="914400" rtl="0" eaLnBrk="1" fontAlgn="ctr" latinLnBrk="0" hangingPunct="1"/>
                      <a:r>
                        <a:rPr lang="en-US" altLang="zh-TW" sz="1300" b="0" i="0" u="none" strike="noStrike" kern="1200">
                          <a:solidFill>
                            <a:srgbClr val="000000"/>
                          </a:solidFill>
                          <a:effectLst/>
                          <a:latin typeface="微軟正黑體" pitchFamily="34" charset="-120"/>
                          <a:ea typeface="微軟正黑體" pitchFamily="34" charset="-120"/>
                          <a:cs typeface="+mn-cs"/>
                        </a:rPr>
                        <a:t>39</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臺北市立教育大學</a:t>
                      </a:r>
                    </a:p>
                  </a:txBody>
                  <a:tcPr marL="9525" marR="9525" marT="9525" marB="0" anchor="ctr"/>
                </a:tc>
              </a:tr>
              <a:tr h="370840">
                <a:tc>
                  <a:txBody>
                    <a:bodyPr/>
                    <a:lstStyle/>
                    <a:p>
                      <a:pPr algn="ctr" fontAlgn="ctr"/>
                      <a:r>
                        <a:rPr lang="en-US" altLang="zh-TW" sz="1300" b="0" i="0" u="none" strike="noStrike" dirty="0">
                          <a:solidFill>
                            <a:srgbClr val="000000"/>
                          </a:solidFill>
                          <a:effectLst/>
                          <a:latin typeface="微軟正黑體" pitchFamily="34" charset="-120"/>
                          <a:ea typeface="微軟正黑體" pitchFamily="34" charset="-120"/>
                        </a:rPr>
                        <a:t>10</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國立臺南大學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20</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中華大學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30</a:t>
                      </a:r>
                    </a:p>
                  </a:txBody>
                  <a:tcPr marL="9525" marR="9525" marT="9525" marB="0" anchor="ctr"/>
                </a:tc>
                <a:tc>
                  <a:txBody>
                    <a:bodyPr/>
                    <a:lstStyle/>
                    <a:p>
                      <a:pPr algn="l" fontAlgn="ctr"/>
                      <a:r>
                        <a:rPr lang="zh-TW" altLang="en-US" sz="1300" b="0" i="0" u="none" strike="noStrike" dirty="0" smtClean="0">
                          <a:solidFill>
                            <a:srgbClr val="000000"/>
                          </a:solidFill>
                          <a:effectLst/>
                          <a:latin typeface="微軟正黑體" pitchFamily="34" charset="-120"/>
                          <a:ea typeface="微軟正黑體" pitchFamily="34" charset="-120"/>
                        </a:rPr>
                        <a:t>明</a:t>
                      </a:r>
                      <a:r>
                        <a:rPr lang="zh-TW" altLang="en-US" sz="1300" b="0" i="0" u="none" strike="noStrike" dirty="0">
                          <a:solidFill>
                            <a:srgbClr val="000000"/>
                          </a:solidFill>
                          <a:effectLst/>
                          <a:latin typeface="微軟正黑體" pitchFamily="34" charset="-120"/>
                          <a:ea typeface="微軟正黑體" pitchFamily="34" charset="-120"/>
                        </a:rPr>
                        <a:t>道大學</a:t>
                      </a:r>
                    </a:p>
                  </a:txBody>
                  <a:tcPr marL="9525" marR="9525" marT="9525" marB="0" anchor="ctr"/>
                </a:tc>
                <a:tc>
                  <a:txBody>
                    <a:bodyPr/>
                    <a:lstStyle/>
                    <a:p>
                      <a:pPr marL="0" algn="ctr" defTabSz="914400" rtl="0" eaLnBrk="1" fontAlgn="ctr" latinLnBrk="0" hangingPunct="1"/>
                      <a:r>
                        <a:rPr lang="en-US" altLang="zh-TW" sz="1300" b="0" i="0" u="none" strike="noStrike" kern="1200" dirty="0">
                          <a:solidFill>
                            <a:srgbClr val="000000"/>
                          </a:solidFill>
                          <a:effectLst/>
                          <a:latin typeface="微軟正黑體" pitchFamily="34" charset="-120"/>
                          <a:ea typeface="微軟正黑體" pitchFamily="34" charset="-120"/>
                          <a:cs typeface="+mn-cs"/>
                        </a:rPr>
                        <a:t>40</a:t>
                      </a:r>
                    </a:p>
                  </a:txBody>
                  <a:tcPr marL="9525" marR="9525" marT="9525" marB="0" anchor="ctr"/>
                </a:tc>
                <a:tc>
                  <a:txBody>
                    <a:bodyPr/>
                    <a:lstStyle/>
                    <a:p>
                      <a:pPr algn="l" fontAlgn="ctr"/>
                      <a:r>
                        <a:rPr lang="zh-TW" altLang="en-US" sz="1300" b="0" i="0" u="none" strike="noStrike" dirty="0">
                          <a:solidFill>
                            <a:srgbClr val="000000"/>
                          </a:solidFill>
                          <a:effectLst/>
                          <a:latin typeface="微軟正黑體" pitchFamily="34" charset="-120"/>
                          <a:ea typeface="微軟正黑體" pitchFamily="34" charset="-120"/>
                        </a:rPr>
                        <a:t>臺北市立體育學院</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5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153</Template>
  <TotalTime>1031</TotalTime>
  <Words>2522</Words>
  <Application>Microsoft Office PowerPoint</Application>
  <PresentationFormat>如螢幕大小 (4:3)</PresentationFormat>
  <Paragraphs>428</Paragraphs>
  <Slides>26</Slides>
  <Notes>3</Notes>
  <HiddenSlides>0</HiddenSlides>
  <MMClips>0</MMClips>
  <ScaleCrop>false</ScaleCrop>
  <HeadingPairs>
    <vt:vector size="4" baseType="variant">
      <vt:variant>
        <vt:lpstr>佈景主題</vt:lpstr>
      </vt:variant>
      <vt:variant>
        <vt:i4>1</vt:i4>
      </vt:variant>
      <vt:variant>
        <vt:lpstr>投影片標題</vt:lpstr>
      </vt:variant>
      <vt:variant>
        <vt:i4>26</vt:i4>
      </vt:variant>
    </vt:vector>
  </HeadingPairs>
  <TitlesOfParts>
    <vt:vector size="27" baseType="lpstr">
      <vt:lpstr>153</vt:lpstr>
      <vt:lpstr>PowerPoint 簡報</vt:lpstr>
      <vt:lpstr>簡報大綱</vt:lpstr>
      <vt:lpstr>計畫目標</vt:lpstr>
      <vt:lpstr>計畫介紹</vt:lpstr>
      <vt:lpstr>申請資格</vt:lpstr>
      <vt:lpstr>計畫簡介-排除規定</vt:lpstr>
      <vt:lpstr>推動效益</vt:lpstr>
      <vt:lpstr>計畫特色</vt:lpstr>
      <vt:lpstr>計畫簡介-申請資格(1/3)</vt:lpstr>
      <vt:lpstr>計畫簡介-申請資格(2/3)</vt:lpstr>
      <vt:lpstr>計畫簡介-申請資格(3/3)</vt:lpstr>
      <vt:lpstr>審查流程</vt:lpstr>
      <vt:lpstr>申請方式及計畫格式(1/3)</vt:lpstr>
      <vt:lpstr>申請方式及計畫格式(2/3)</vt:lpstr>
      <vt:lpstr>申請方式及計畫格式(3/3)</vt:lpstr>
      <vt:lpstr>申請方式及計畫格式-填寫注意事項(1/3)</vt:lpstr>
      <vt:lpstr>申請方式及計畫格式-填寫注意事項(2/3)</vt:lpstr>
      <vt:lpstr>申請方式及計畫格式-填寫注意事項(3/3)</vt:lpstr>
      <vt:lpstr>審查方式</vt:lpstr>
      <vt:lpstr>審查指標</vt:lpstr>
      <vt:lpstr>經費相關規定(1/2)</vt:lpstr>
      <vt:lpstr>經費相關規定(2/2)</vt:lpstr>
      <vt:lpstr>成效考核</vt:lpstr>
      <vt:lpstr>其他注意事項</vt:lpstr>
      <vt:lpstr>聯絡方式</vt:lpstr>
      <vt:lpstr>簡報結束 謝謝聆聽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User</dc:creator>
  <cp:lastModifiedBy>moejsmpc</cp:lastModifiedBy>
  <cp:revision>114</cp:revision>
  <cp:lastPrinted>2014-07-07T01:44:11Z</cp:lastPrinted>
  <dcterms:created xsi:type="dcterms:W3CDTF">2013-04-03T01:40:04Z</dcterms:created>
  <dcterms:modified xsi:type="dcterms:W3CDTF">2014-07-07T01:45:36Z</dcterms:modified>
</cp:coreProperties>
</file>